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3"/>
  </p:notesMasterIdLst>
  <p:handoutMasterIdLst>
    <p:handoutMasterId r:id="rId44"/>
  </p:handoutMasterIdLst>
  <p:sldIdLst>
    <p:sldId id="1346" r:id="rId2"/>
    <p:sldId id="1412" r:id="rId3"/>
    <p:sldId id="1287" r:id="rId4"/>
    <p:sldId id="1657" r:id="rId5"/>
    <p:sldId id="458" r:id="rId6"/>
    <p:sldId id="3922" r:id="rId7"/>
    <p:sldId id="459" r:id="rId8"/>
    <p:sldId id="1658" r:id="rId9"/>
    <p:sldId id="3921" r:id="rId10"/>
    <p:sldId id="3925" r:id="rId11"/>
    <p:sldId id="1659" r:id="rId12"/>
    <p:sldId id="1407" r:id="rId13"/>
    <p:sldId id="1614" r:id="rId14"/>
    <p:sldId id="1644" r:id="rId15"/>
    <p:sldId id="1662" r:id="rId16"/>
    <p:sldId id="1664" r:id="rId17"/>
    <p:sldId id="3924" r:id="rId18"/>
    <p:sldId id="1665" r:id="rId19"/>
    <p:sldId id="1660" r:id="rId20"/>
    <p:sldId id="1661" r:id="rId21"/>
    <p:sldId id="1666" r:id="rId22"/>
    <p:sldId id="1646" r:id="rId23"/>
    <p:sldId id="1611" r:id="rId24"/>
    <p:sldId id="1612" r:id="rId25"/>
    <p:sldId id="1619" r:id="rId26"/>
    <p:sldId id="1285" r:id="rId27"/>
    <p:sldId id="3923" r:id="rId28"/>
    <p:sldId id="1462" r:id="rId29"/>
    <p:sldId id="1463" r:id="rId30"/>
    <p:sldId id="1464" r:id="rId31"/>
    <p:sldId id="1608" r:id="rId32"/>
    <p:sldId id="1663" r:id="rId33"/>
    <p:sldId id="1645" r:id="rId34"/>
    <p:sldId id="1649" r:id="rId35"/>
    <p:sldId id="1650" r:id="rId36"/>
    <p:sldId id="1651" r:id="rId37"/>
    <p:sldId id="1652" r:id="rId38"/>
    <p:sldId id="1653" r:id="rId39"/>
    <p:sldId id="1654" r:id="rId40"/>
    <p:sldId id="1655" r:id="rId41"/>
    <p:sldId id="3871"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initials="M" lastIdx="1" clrIdx="0">
    <p:extLst>
      <p:ext uri="{19B8F6BF-5375-455C-9EA6-DF929625EA0E}">
        <p15:presenceInfo xmlns:p15="http://schemas.microsoft.com/office/powerpoint/2012/main" userId="a52a012fad5432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67" autoAdjust="0"/>
    <p:restoredTop sz="99694" autoAdjust="0"/>
  </p:normalViewPr>
  <p:slideViewPr>
    <p:cSldViewPr snapToGrid="0" snapToObjects="1">
      <p:cViewPr varScale="1">
        <p:scale>
          <a:sx n="113" d="100"/>
          <a:sy n="113" d="100"/>
        </p:scale>
        <p:origin x="725" y="77"/>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2246"/>
    </p:cViewPr>
  </p:sorterViewPr>
  <p:notesViewPr>
    <p:cSldViewPr snapToGrid="0" snapToObjects="1">
      <p:cViewPr varScale="1">
        <p:scale>
          <a:sx n="64" d="100"/>
          <a:sy n="64" d="100"/>
        </p:scale>
        <p:origin x="3187"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9/5/2023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9/5/2023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646743A-A0E2-5F97-5668-C4E7E3EFC57B}"/>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C17D62-1638-404C-AD3F-39551532EA60}" type="slidenum">
              <a:rPr lang="en-US" altLang="en-US"/>
              <a:pPr/>
              <a:t>0</a:t>
            </a:fld>
            <a:endParaRPr lang="en-US" altLang="en-US"/>
          </a:p>
        </p:txBody>
      </p:sp>
      <p:sp>
        <p:nvSpPr>
          <p:cNvPr id="7171" name="Rectangle 2">
            <a:extLst>
              <a:ext uri="{FF2B5EF4-FFF2-40B4-BE49-F238E27FC236}">
                <a16:creationId xmlns:a16="http://schemas.microsoft.com/office/drawing/2014/main" id="{CFD4AEB5-1185-E6A8-49E9-B346F97E5B74}"/>
              </a:ext>
            </a:extLst>
          </p:cNvPr>
          <p:cNvSpPr>
            <a:spLocks noGrp="1" noRot="1" noChangeAspect="1" noChangeArrowheads="1" noTextEdit="1"/>
          </p:cNvSpPr>
          <p:nvPr>
            <p:ph type="sldImg"/>
          </p:nvPr>
        </p:nvSpPr>
        <p:spPr>
          <a:xfrm>
            <a:off x="334963" y="698500"/>
            <a:ext cx="6189662" cy="3482975"/>
          </a:xfrm>
          <a:ln w="12700" cap="flat"/>
        </p:spPr>
      </p:sp>
      <p:sp>
        <p:nvSpPr>
          <p:cNvPr id="7172" name="Rectangle 3">
            <a:extLst>
              <a:ext uri="{FF2B5EF4-FFF2-40B4-BE49-F238E27FC236}">
                <a16:creationId xmlns:a16="http://schemas.microsoft.com/office/drawing/2014/main" id="{287A88F9-DEE2-EF7D-3E25-DDB14E8F0CCD}"/>
              </a:ext>
            </a:extLst>
          </p:cNvPr>
          <p:cNvSpPr>
            <a:spLocks noGrp="1" noChangeArrowheads="1"/>
          </p:cNvSpPr>
          <p:nvPr>
            <p:ph type="body" idx="1"/>
          </p:nvPr>
        </p:nvSpPr>
        <p:spPr>
          <a:xfrm>
            <a:off x="914400" y="4416425"/>
            <a:ext cx="5029200" cy="4183063"/>
          </a:xfrm>
          <a:noFill/>
        </p:spPr>
        <p:txBody>
          <a:bodyPr lIns="93945" tIns="46973" rIns="93945" bIns="46973"/>
          <a:lstStyle/>
          <a:p>
            <a:pPr defTabSz="963613" eaLnBrk="1" hangingPunct="1"/>
            <a:endParaRPr lang="en-US" altLang="en-US"/>
          </a:p>
        </p:txBody>
      </p:sp>
    </p:spTree>
    <p:extLst>
      <p:ext uri="{BB962C8B-B14F-4D97-AF65-F5344CB8AC3E}">
        <p14:creationId xmlns:p14="http://schemas.microsoft.com/office/powerpoint/2010/main" val="40735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a:t>Separator</a:t>
            </a:r>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23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Title 8"/>
          <p:cNvSpPr>
            <a:spLocks noGrp="1"/>
          </p:cNvSpPr>
          <p:nvPr>
            <p:ph type="title" hasCustomPrompt="1"/>
          </p:nvPr>
        </p:nvSpPr>
        <p:spPr>
          <a:xfrm>
            <a:off x="2289429" y="97268"/>
            <a:ext cx="4565145" cy="387254"/>
          </a:xfrm>
          <a:prstGeom prst="rect">
            <a:avLst/>
          </a:prstGeom>
        </p:spPr>
        <p:txBody>
          <a:bodyPr anchor="ctr">
            <a:noAutofit/>
          </a:bodyPr>
          <a:lstStyle>
            <a:lvl1pPr algn="ctr">
              <a:defRPr sz="1575" b="1">
                <a:solidFill>
                  <a:schemeClr val="accent1"/>
                </a:solidFill>
                <a:latin typeface="Tahoma" charset="0"/>
                <a:ea typeface="Tahoma" charset="0"/>
                <a:cs typeface="Tahoma" charset="0"/>
              </a:defRPr>
            </a:lvl1pPr>
          </a:lstStyle>
          <a:p>
            <a:r>
              <a:rPr lang="en-US"/>
              <a:t>MAIN TITLE</a:t>
            </a:r>
            <a:endParaRPr lang="en-US" dirty="0"/>
          </a:p>
        </p:txBody>
      </p:sp>
      <p:sp>
        <p:nvSpPr>
          <p:cNvPr id="4" name="Text Placeholder 19"/>
          <p:cNvSpPr>
            <a:spLocks noGrp="1"/>
          </p:cNvSpPr>
          <p:nvPr>
            <p:ph type="body" sz="quarter" idx="12" hasCustomPrompt="1"/>
          </p:nvPr>
        </p:nvSpPr>
        <p:spPr>
          <a:xfrm>
            <a:off x="1789275" y="458053"/>
            <a:ext cx="5565453" cy="241193"/>
          </a:xfrm>
          <a:prstGeom prst="rect">
            <a:avLst/>
          </a:prstGeom>
        </p:spPr>
        <p:txBody>
          <a:bodyPr anchor="ctr"/>
          <a:lstStyle>
            <a:lvl1pPr marL="0" indent="0" algn="ctr">
              <a:buFont typeface="Arial" charset="0"/>
              <a:buNone/>
              <a:defRPr sz="788" b="0" baseline="0">
                <a:solidFill>
                  <a:schemeClr val="accent6"/>
                </a:solidFill>
                <a:latin typeface="Tahoma" charset="0"/>
                <a:ea typeface="Tahoma" charset="0"/>
                <a:cs typeface="Tahoma" charset="0"/>
              </a:defRPr>
            </a:lvl1pPr>
            <a:lvl2pPr>
              <a:defRPr sz="675">
                <a:solidFill>
                  <a:schemeClr val="accent1">
                    <a:lumMod val="60000"/>
                    <a:lumOff val="40000"/>
                  </a:schemeClr>
                </a:solidFill>
                <a:latin typeface="Tahoma" charset="0"/>
                <a:ea typeface="Tahoma" charset="0"/>
                <a:cs typeface="Tahoma" charset="0"/>
              </a:defRPr>
            </a:lvl2pPr>
            <a:lvl3pPr>
              <a:defRPr sz="675">
                <a:solidFill>
                  <a:schemeClr val="accent1">
                    <a:lumMod val="60000"/>
                    <a:lumOff val="40000"/>
                  </a:schemeClr>
                </a:solidFill>
                <a:latin typeface="Tahoma" charset="0"/>
                <a:ea typeface="Tahoma" charset="0"/>
                <a:cs typeface="Tahoma" charset="0"/>
              </a:defRPr>
            </a:lvl3pPr>
            <a:lvl4pPr>
              <a:defRPr sz="675">
                <a:solidFill>
                  <a:schemeClr val="accent1">
                    <a:lumMod val="60000"/>
                    <a:lumOff val="40000"/>
                  </a:schemeClr>
                </a:solidFill>
                <a:latin typeface="Tahoma" charset="0"/>
                <a:ea typeface="Tahoma" charset="0"/>
                <a:cs typeface="Tahoma" charset="0"/>
              </a:defRPr>
            </a:lvl4pPr>
            <a:lvl5pPr>
              <a:defRPr sz="675">
                <a:solidFill>
                  <a:schemeClr val="accent1">
                    <a:lumMod val="60000"/>
                    <a:lumOff val="40000"/>
                  </a:schemeClr>
                </a:solidFill>
                <a:latin typeface="Tahoma" charset="0"/>
                <a:ea typeface="Tahoma" charset="0"/>
                <a:cs typeface="Tahoma" charset="0"/>
              </a:defRPr>
            </a:lvl5pPr>
          </a:lstStyle>
          <a:p>
            <a:pPr marL="128588" marR="0" lvl="0" indent="-128588" algn="l" defTabSz="514350" rtl="0" eaLnBrk="1" fontAlgn="auto" latinLnBrk="0" hangingPunct="1">
              <a:lnSpc>
                <a:spcPct val="90000"/>
              </a:lnSpc>
              <a:spcBef>
                <a:spcPts val="563"/>
              </a:spcBef>
              <a:spcAft>
                <a:spcPts val="0"/>
              </a:spcAft>
              <a:buClrTx/>
              <a:buSzTx/>
              <a:tabLst/>
              <a:defRPr/>
            </a:pPr>
            <a:r>
              <a:rPr lang="en-US" dirty="0"/>
              <a:t>Add your subtext here</a:t>
            </a:r>
          </a:p>
        </p:txBody>
      </p:sp>
    </p:spTree>
    <p:extLst>
      <p:ext uri="{BB962C8B-B14F-4D97-AF65-F5344CB8AC3E}">
        <p14:creationId xmlns:p14="http://schemas.microsoft.com/office/powerpoint/2010/main" val="71695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D0531BA6-4245-C0CD-F634-B8C0E394BA64}"/>
              </a:ext>
            </a:extLst>
          </p:cNvPr>
          <p:cNvSpPr>
            <a:spLocks noGrp="1"/>
          </p:cNvSpPr>
          <p:nvPr>
            <p:ph type="sldNum" sz="quarter" idx="4"/>
          </p:nvPr>
        </p:nvSpPr>
        <p:spPr bwMode="auto">
          <a:xfrm>
            <a:off x="8565588" y="4871693"/>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60C1C4-F588-00D4-6615-2E32F5F0C561}"/>
              </a:ext>
            </a:extLst>
          </p:cNvPr>
          <p:cNvSpPr>
            <a:spLocks noGrp="1"/>
          </p:cNvSpPr>
          <p:nvPr>
            <p:ph type="sldNum" sz="quarter" idx="4"/>
          </p:nvPr>
        </p:nvSpPr>
        <p:spPr bwMode="auto">
          <a:xfrm>
            <a:off x="8565588" y="4891865"/>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Slide Number Placeholder 3">
            <a:extLst>
              <a:ext uri="{FF2B5EF4-FFF2-40B4-BE49-F238E27FC236}">
                <a16:creationId xmlns:a16="http://schemas.microsoft.com/office/drawing/2014/main" id="{6E6CE0FA-1BBD-6AB3-8246-B6B41F655759}"/>
              </a:ext>
            </a:extLst>
          </p:cNvPr>
          <p:cNvSpPr>
            <a:spLocks noGrp="1"/>
          </p:cNvSpPr>
          <p:nvPr>
            <p:ph type="sldNum" sz="quarter" idx="4"/>
          </p:nvPr>
        </p:nvSpPr>
        <p:spPr bwMode="auto">
          <a:xfrm>
            <a:off x="8565588" y="4871693"/>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335988" y="105951"/>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35988" y="1195417"/>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33B918CB-35D4-FEBD-D3AF-E20FCF248079}"/>
              </a:ext>
            </a:extLst>
          </p:cNvPr>
          <p:cNvSpPr txBox="1"/>
          <p:nvPr userDrawn="1"/>
        </p:nvSpPr>
        <p:spPr>
          <a:xfrm>
            <a:off x="1154853" y="4822105"/>
            <a:ext cx="4572000" cy="184666"/>
          </a:xfrm>
          <a:prstGeom prst="rect">
            <a:avLst/>
          </a:prstGeom>
          <a:noFill/>
        </p:spPr>
        <p:txBody>
          <a:bodyPr wrap="square">
            <a:spAutoFit/>
          </a:bodyPr>
          <a:lstStyle/>
          <a:p>
            <a:r>
              <a:rPr lang="en-US" sz="600" dirty="0">
                <a:solidFill>
                  <a:schemeClr val="bg1"/>
                </a:solidFill>
              </a:rPr>
              <a:t>Copyright by Michael S. Watson 2023</a:t>
            </a:r>
          </a:p>
        </p:txBody>
      </p:sp>
      <p:sp>
        <p:nvSpPr>
          <p:cNvPr id="7" name="TextBox 6">
            <a:extLst>
              <a:ext uri="{FF2B5EF4-FFF2-40B4-BE49-F238E27FC236}">
                <a16:creationId xmlns:a16="http://schemas.microsoft.com/office/drawing/2014/main" id="{37239DA4-0B94-63F0-625C-8F7007F44815}"/>
              </a:ext>
            </a:extLst>
          </p:cNvPr>
          <p:cNvSpPr txBox="1"/>
          <p:nvPr userDrawn="1"/>
        </p:nvSpPr>
        <p:spPr>
          <a:xfrm>
            <a:off x="453533" y="4840856"/>
            <a:ext cx="522608" cy="261610"/>
          </a:xfrm>
          <a:prstGeom prst="rect">
            <a:avLst/>
          </a:prstGeom>
          <a:noFill/>
        </p:spPr>
        <p:txBody>
          <a:bodyPr wrap="square">
            <a:spAutoFit/>
          </a:bodyPr>
          <a:lstStyle/>
          <a:p>
            <a:fld id="{306856F9-D334-46FF-99D0-E2BBC6C2ECDB}" type="slidenum">
              <a:rPr lang="en-US" sz="1100" smtClean="0">
                <a:solidFill>
                  <a:schemeClr val="bg1"/>
                </a:solidFill>
              </a:rPr>
              <a:pPr/>
              <a:t>‹#›</a:t>
            </a:fld>
            <a:endParaRPr lang="en-US" sz="1000" dirty="0">
              <a:solidFill>
                <a:schemeClr val="bg1"/>
              </a:solidFill>
            </a:endParaRPr>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 id="2147483661" r:id="rId13"/>
  </p:sldLayoutIdLst>
  <p:hf sldNum="0"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w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https://www.nobelprize.org/uploads/2018/06/advanced-economicsciences2012.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jsAt5u6KuaE&amp;t=87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5A5C7B2-A642-8F22-A5EC-2876A6587230}"/>
              </a:ext>
            </a:extLst>
          </p:cNvPr>
          <p:cNvSpPr>
            <a:spLocks noGrp="1" noChangeArrowheads="1"/>
          </p:cNvSpPr>
          <p:nvPr>
            <p:ph type="ctrTitle"/>
          </p:nvPr>
        </p:nvSpPr>
        <p:spPr/>
        <p:txBody>
          <a:bodyPr/>
          <a:lstStyle/>
          <a:p>
            <a:pPr eaLnBrk="1" hangingPunct="1"/>
            <a:r>
              <a:rPr lang="en-US" altLang="en-US" dirty="0">
                <a:solidFill>
                  <a:schemeClr val="bg1">
                    <a:lumMod val="50000"/>
                  </a:schemeClr>
                </a:solidFill>
              </a:rPr>
              <a:t>Welcome to Optimization</a:t>
            </a:r>
          </a:p>
        </p:txBody>
      </p:sp>
      <p:sp>
        <p:nvSpPr>
          <p:cNvPr id="6147" name="Rectangle 3">
            <a:extLst>
              <a:ext uri="{FF2B5EF4-FFF2-40B4-BE49-F238E27FC236}">
                <a16:creationId xmlns:a16="http://schemas.microsoft.com/office/drawing/2014/main" id="{0D8E86BD-75E6-BBC3-AD36-1CF9A948C86E}"/>
              </a:ext>
            </a:extLst>
          </p:cNvPr>
          <p:cNvSpPr>
            <a:spLocks noGrp="1" noChangeArrowheads="1"/>
          </p:cNvSpPr>
          <p:nvPr>
            <p:ph type="subTitle" idx="1"/>
          </p:nvPr>
        </p:nvSpPr>
        <p:spPr/>
        <p:txBody>
          <a:bodyPr>
            <a:normAutofit/>
          </a:bodyPr>
          <a:lstStyle/>
          <a:p>
            <a:r>
              <a:rPr lang="en-US" altLang="en-US" dirty="0"/>
              <a:t>Michael Watson</a:t>
            </a:r>
          </a:p>
          <a:p>
            <a:r>
              <a:rPr lang="en-US" altLang="en-US" dirty="0"/>
              <a:t>Ehsan </a:t>
            </a:r>
            <a:r>
              <a:rPr lang="en-US" dirty="0"/>
              <a:t>Khodabandeh</a:t>
            </a:r>
            <a:endParaRPr lang="en-US" altLang="en-US" dirty="0"/>
          </a:p>
        </p:txBody>
      </p:sp>
    </p:spTree>
    <p:extLst>
      <p:ext uri="{BB962C8B-B14F-4D97-AF65-F5344CB8AC3E}">
        <p14:creationId xmlns:p14="http://schemas.microsoft.com/office/powerpoint/2010/main" val="74103283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328" y="97467"/>
            <a:ext cx="6365559" cy="649597"/>
          </a:xfrm>
        </p:spPr>
        <p:txBody>
          <a:bodyPr/>
          <a:lstStyle/>
          <a:p>
            <a:r>
              <a:rPr lang="en-US" sz="2100" dirty="0">
                <a:solidFill>
                  <a:schemeClr val="bg1">
                    <a:lumMod val="50000"/>
                  </a:schemeClr>
                </a:solidFill>
              </a:rPr>
              <a:t>Here’s a solution the guy on the right would like you to implement…</a:t>
            </a:r>
          </a:p>
        </p:txBody>
      </p:sp>
      <p:sp>
        <p:nvSpPr>
          <p:cNvPr id="11" name="Text Placeholder 10"/>
          <p:cNvSpPr>
            <a:spLocks noGrp="1"/>
          </p:cNvSpPr>
          <p:nvPr>
            <p:ph type="body" sz="quarter" idx="12"/>
          </p:nvPr>
        </p:nvSpPr>
        <p:spPr/>
        <p:txBody>
          <a:bodyPr/>
          <a:lstStyle/>
          <a:p>
            <a:r>
              <a:rPr lang="en-US" dirty="0"/>
              <a:t> </a:t>
            </a:r>
          </a:p>
        </p:txBody>
      </p:sp>
      <p:pic>
        <p:nvPicPr>
          <p:cNvPr id="4" name="Picture 3">
            <a:extLst>
              <a:ext uri="{FF2B5EF4-FFF2-40B4-BE49-F238E27FC236}">
                <a16:creationId xmlns:a16="http://schemas.microsoft.com/office/drawing/2014/main" id="{0944CD03-EB0C-68EA-DCD7-DE7E452E9226}"/>
              </a:ext>
            </a:extLst>
          </p:cNvPr>
          <p:cNvPicPr>
            <a:picLocks noChangeAspect="1"/>
          </p:cNvPicPr>
          <p:nvPr/>
        </p:nvPicPr>
        <p:blipFill>
          <a:blip r:embed="rId2"/>
          <a:stretch>
            <a:fillRect/>
          </a:stretch>
        </p:blipFill>
        <p:spPr>
          <a:xfrm>
            <a:off x="1127957" y="794883"/>
            <a:ext cx="6888085" cy="4107245"/>
          </a:xfrm>
          <a:prstGeom prst="rect">
            <a:avLst/>
          </a:prstGeom>
        </p:spPr>
      </p:pic>
      <p:pic>
        <p:nvPicPr>
          <p:cNvPr id="1026" name="Picture 2">
            <a:extLst>
              <a:ext uri="{FF2B5EF4-FFF2-40B4-BE49-F238E27FC236}">
                <a16:creationId xmlns:a16="http://schemas.microsoft.com/office/drawing/2014/main" id="{9DC770B6-38AB-B3D5-DEA9-27B1C544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545" y="0"/>
            <a:ext cx="1668780" cy="16687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2CA0EFB9-0B9B-C525-B792-FFAF5CFF8562}"/>
              </a:ext>
            </a:extLst>
          </p:cNvPr>
          <p:cNvSpPr/>
          <p:nvPr/>
        </p:nvSpPr>
        <p:spPr>
          <a:xfrm>
            <a:off x="3047999" y="3744843"/>
            <a:ext cx="582506" cy="508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164F969-6DCF-E991-B3BC-416FB0AF8DB8}"/>
              </a:ext>
            </a:extLst>
          </p:cNvPr>
          <p:cNvSpPr/>
          <p:nvPr/>
        </p:nvSpPr>
        <p:spPr>
          <a:xfrm>
            <a:off x="983580" y="3643174"/>
            <a:ext cx="1094136" cy="508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B519E8-4045-5D87-D77C-5FFE75C358BA}"/>
              </a:ext>
            </a:extLst>
          </p:cNvPr>
          <p:cNvSpPr/>
          <p:nvPr/>
        </p:nvSpPr>
        <p:spPr>
          <a:xfrm>
            <a:off x="4671660" y="3724186"/>
            <a:ext cx="1094136" cy="508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A45EE48-FF7C-BEDF-2217-CA69EE67BC45}"/>
              </a:ext>
            </a:extLst>
          </p:cNvPr>
          <p:cNvSpPr/>
          <p:nvPr/>
        </p:nvSpPr>
        <p:spPr>
          <a:xfrm>
            <a:off x="2909146" y="2156496"/>
            <a:ext cx="582506" cy="508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28EE9CE-B74E-3B3B-5C29-69EAA26D28C8}"/>
              </a:ext>
            </a:extLst>
          </p:cNvPr>
          <p:cNvSpPr/>
          <p:nvPr/>
        </p:nvSpPr>
        <p:spPr>
          <a:xfrm>
            <a:off x="983580" y="2156495"/>
            <a:ext cx="1094136" cy="508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3231187-863D-D295-9621-5D0449B20F40}"/>
              </a:ext>
            </a:extLst>
          </p:cNvPr>
          <p:cNvSpPr/>
          <p:nvPr/>
        </p:nvSpPr>
        <p:spPr>
          <a:xfrm>
            <a:off x="4659711" y="2654608"/>
            <a:ext cx="1094136" cy="508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11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100" dirty="0">
                <a:solidFill>
                  <a:schemeClr val="bg1">
                    <a:lumMod val="50000"/>
                  </a:schemeClr>
                </a:solidFill>
              </a:rPr>
              <a:t>You can do better!</a:t>
            </a:r>
            <a:br>
              <a:rPr lang="en-US" sz="2100" dirty="0">
                <a:solidFill>
                  <a:schemeClr val="bg1">
                    <a:lumMod val="50000"/>
                  </a:schemeClr>
                </a:solidFill>
              </a:rPr>
            </a:br>
            <a:r>
              <a:rPr lang="en-US" sz="2100" dirty="0">
                <a:solidFill>
                  <a:schemeClr val="bg1">
                    <a:lumMod val="50000"/>
                  </a:schemeClr>
                </a:solidFill>
              </a:rPr>
              <a:t>What is Optimization?</a:t>
            </a:r>
          </a:p>
        </p:txBody>
      </p:sp>
      <p:sp>
        <p:nvSpPr>
          <p:cNvPr id="11" name="Text Placeholder 10"/>
          <p:cNvSpPr>
            <a:spLocks noGrp="1"/>
          </p:cNvSpPr>
          <p:nvPr>
            <p:ph type="body" sz="quarter" idx="12"/>
          </p:nvPr>
        </p:nvSpPr>
        <p:spPr/>
        <p:txBody>
          <a:bodyPr/>
          <a:lstStyle/>
          <a:p>
            <a:r>
              <a:rPr lang="en-US" dirty="0"/>
              <a:t> </a:t>
            </a:r>
          </a:p>
        </p:txBody>
      </p:sp>
      <p:sp>
        <p:nvSpPr>
          <p:cNvPr id="22" name="Title 2"/>
          <p:cNvSpPr txBox="1">
            <a:spLocks/>
          </p:cNvSpPr>
          <p:nvPr/>
        </p:nvSpPr>
        <p:spPr>
          <a:xfrm>
            <a:off x="1314450" y="914275"/>
            <a:ext cx="5915025" cy="403716"/>
          </a:xfrm>
          <a:prstGeom prst="rect">
            <a:avLst/>
          </a:prstGeom>
        </p:spPr>
        <p:txBody>
          <a:bodyPr anchor="ctr">
            <a:normAutofit/>
          </a:bodyPr>
          <a:lstStyle>
            <a:lvl1pPr algn="l" defTabSz="914400" rtl="0" eaLnBrk="1" latinLnBrk="0" hangingPunct="1">
              <a:lnSpc>
                <a:spcPct val="90000"/>
              </a:lnSpc>
              <a:spcBef>
                <a:spcPct val="0"/>
              </a:spcBef>
              <a:buNone/>
              <a:defRPr sz="2400" b="1" kern="1200">
                <a:solidFill>
                  <a:schemeClr val="accent1"/>
                </a:solidFill>
                <a:latin typeface="Tahoma" charset="0"/>
                <a:ea typeface="Tahoma" charset="0"/>
                <a:cs typeface="Tahoma" charset="0"/>
              </a:defRPr>
            </a:lvl1pPr>
          </a:lstStyle>
          <a:p>
            <a:r>
              <a:rPr lang="en-US" sz="1575" dirty="0">
                <a:solidFill>
                  <a:srgbClr val="00B050"/>
                </a:solidFill>
              </a:rPr>
              <a:t>Slick Oil Game- Scenarios to Test</a:t>
            </a:r>
          </a:p>
        </p:txBody>
      </p:sp>
      <p:sp>
        <p:nvSpPr>
          <p:cNvPr id="4" name="TextBox 3">
            <a:extLst>
              <a:ext uri="{FF2B5EF4-FFF2-40B4-BE49-F238E27FC236}">
                <a16:creationId xmlns:a16="http://schemas.microsoft.com/office/drawing/2014/main" id="{4F3BB03C-8487-40AD-A9A1-688E418ACDD3}"/>
              </a:ext>
            </a:extLst>
          </p:cNvPr>
          <p:cNvSpPr txBox="1"/>
          <p:nvPr/>
        </p:nvSpPr>
        <p:spPr>
          <a:xfrm>
            <a:off x="1789275" y="1429108"/>
            <a:ext cx="6066304" cy="2126864"/>
          </a:xfrm>
          <a:prstGeom prst="rect">
            <a:avLst/>
          </a:prstGeom>
          <a:noFill/>
        </p:spPr>
        <p:txBody>
          <a:bodyPr wrap="square" rtlCol="0">
            <a:spAutoFit/>
          </a:bodyPr>
          <a:lstStyle/>
          <a:p>
            <a:pPr marL="257175" indent="-257175">
              <a:lnSpc>
                <a:spcPct val="150000"/>
              </a:lnSpc>
              <a:buFont typeface="+mj-lt"/>
              <a:buAutoNum type="arabicPeriod"/>
            </a:pPr>
            <a:r>
              <a:rPr lang="en-US" dirty="0">
                <a:solidFill>
                  <a:schemeClr val="bg1">
                    <a:lumMod val="50000"/>
                  </a:schemeClr>
                </a:solidFill>
              </a:rPr>
              <a:t>Easy solution with sites that can meet 100 units of demand</a:t>
            </a:r>
          </a:p>
          <a:p>
            <a:pPr marL="257175" indent="-257175">
              <a:lnSpc>
                <a:spcPct val="150000"/>
              </a:lnSpc>
              <a:buFont typeface="+mj-lt"/>
              <a:buAutoNum type="arabicPeriod"/>
            </a:pPr>
            <a:r>
              <a:rPr lang="en-US" dirty="0">
                <a:solidFill>
                  <a:schemeClr val="bg1">
                    <a:lumMod val="50000"/>
                  </a:schemeClr>
                </a:solidFill>
              </a:rPr>
              <a:t>Cheapest Well, followed by cheapest Refinery</a:t>
            </a:r>
          </a:p>
          <a:p>
            <a:pPr marL="257175" indent="-257175">
              <a:lnSpc>
                <a:spcPct val="150000"/>
              </a:lnSpc>
              <a:buFont typeface="+mj-lt"/>
              <a:buAutoNum type="arabicPeriod"/>
            </a:pPr>
            <a:r>
              <a:rPr lang="en-US" dirty="0">
                <a:solidFill>
                  <a:schemeClr val="bg1">
                    <a:lumMod val="50000"/>
                  </a:schemeClr>
                </a:solidFill>
              </a:rPr>
              <a:t>Cheapest Refinery, followed by cheapest Well</a:t>
            </a:r>
          </a:p>
          <a:p>
            <a:pPr marL="257175" indent="-257175">
              <a:lnSpc>
                <a:spcPct val="150000"/>
              </a:lnSpc>
              <a:buFont typeface="+mj-lt"/>
              <a:buAutoNum type="arabicPeriod"/>
            </a:pPr>
            <a:r>
              <a:rPr lang="en-US" dirty="0">
                <a:solidFill>
                  <a:schemeClr val="bg1">
                    <a:lumMod val="50000"/>
                  </a:schemeClr>
                </a:solidFill>
              </a:rPr>
              <a:t>Cheapest Combo of Well and Refinery</a:t>
            </a:r>
          </a:p>
          <a:p>
            <a:pPr marL="257175" indent="-257175">
              <a:lnSpc>
                <a:spcPct val="150000"/>
              </a:lnSpc>
              <a:buFont typeface="+mj-lt"/>
              <a:buAutoNum type="arabicPeriod"/>
            </a:pPr>
            <a:r>
              <a:rPr lang="en-US" dirty="0">
                <a:solidFill>
                  <a:schemeClr val="bg1">
                    <a:lumMod val="50000"/>
                  </a:schemeClr>
                </a:solidFill>
              </a:rPr>
              <a:t>Can you do better???</a:t>
            </a:r>
          </a:p>
        </p:txBody>
      </p:sp>
    </p:spTree>
    <p:extLst>
      <p:ext uri="{BB962C8B-B14F-4D97-AF65-F5344CB8AC3E}">
        <p14:creationId xmlns:p14="http://schemas.microsoft.com/office/powerpoint/2010/main" val="128663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a:bodyPr>
          <a:lstStyle/>
          <a:p>
            <a:pPr eaLnBrk="1" hangingPunct="1"/>
            <a:r>
              <a:rPr lang="en-US" sz="3600" dirty="0">
                <a:solidFill>
                  <a:schemeClr val="tx1">
                    <a:lumMod val="50000"/>
                    <a:lumOff val="50000"/>
                  </a:schemeClr>
                </a:solidFill>
              </a:rPr>
              <a:t>Model Two: Another Simple Factory</a:t>
            </a:r>
          </a:p>
        </p:txBody>
      </p:sp>
      <p:sp>
        <p:nvSpPr>
          <p:cNvPr id="9223" name="Text Box 6"/>
          <p:cNvSpPr txBox="1">
            <a:spLocks noChangeArrowheads="1"/>
          </p:cNvSpPr>
          <p:nvPr/>
        </p:nvSpPr>
        <p:spPr bwMode="auto">
          <a:xfrm>
            <a:off x="5137425" y="1019013"/>
            <a:ext cx="24256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FontTx/>
              <a:buChar char="•"/>
            </a:pPr>
            <a:r>
              <a:rPr lang="en-US" sz="1200" dirty="0">
                <a:solidFill>
                  <a:schemeClr val="tx1">
                    <a:lumMod val="50000"/>
                    <a:lumOff val="50000"/>
                  </a:schemeClr>
                </a:solidFill>
              </a:rPr>
              <a:t>  Makes 2 products, A and B</a:t>
            </a:r>
          </a:p>
          <a:p>
            <a:pPr>
              <a:buFontTx/>
              <a:buChar char="•"/>
            </a:pPr>
            <a:r>
              <a:rPr lang="en-US" sz="1200" dirty="0">
                <a:solidFill>
                  <a:schemeClr val="tx1">
                    <a:lumMod val="50000"/>
                    <a:lumOff val="50000"/>
                  </a:schemeClr>
                </a:solidFill>
              </a:rPr>
              <a:t>  3 Machines</a:t>
            </a:r>
          </a:p>
          <a:p>
            <a:pPr>
              <a:buFontTx/>
              <a:buChar char="•"/>
            </a:pPr>
            <a:r>
              <a:rPr lang="en-US" sz="1200" dirty="0">
                <a:solidFill>
                  <a:schemeClr val="tx1">
                    <a:lumMod val="50000"/>
                    <a:lumOff val="50000"/>
                  </a:schemeClr>
                </a:solidFill>
              </a:rPr>
              <a:t>  A and B share Machine 3 </a:t>
            </a:r>
          </a:p>
          <a:p>
            <a:pPr>
              <a:buFontTx/>
              <a:buChar char="•"/>
            </a:pPr>
            <a:r>
              <a:rPr lang="en-US" sz="1200" dirty="0">
                <a:solidFill>
                  <a:schemeClr val="tx1">
                    <a:lumMod val="50000"/>
                    <a:lumOff val="50000"/>
                  </a:schemeClr>
                </a:solidFill>
              </a:rPr>
              <a:t>  21 days/ month x 16 hours/day</a:t>
            </a:r>
          </a:p>
        </p:txBody>
      </p:sp>
      <p:pic>
        <p:nvPicPr>
          <p:cNvPr id="9232"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988" y="3422709"/>
            <a:ext cx="6654403" cy="1117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98E6EC25-180D-ABE8-E7EA-A1BF8C177958}"/>
              </a:ext>
            </a:extLst>
          </p:cNvPr>
          <p:cNvPicPr>
            <a:picLocks noChangeAspect="1"/>
          </p:cNvPicPr>
          <p:nvPr/>
        </p:nvPicPr>
        <p:blipFill>
          <a:blip r:embed="rId3"/>
          <a:stretch>
            <a:fillRect/>
          </a:stretch>
        </p:blipFill>
        <p:spPr>
          <a:xfrm>
            <a:off x="161192" y="1026300"/>
            <a:ext cx="5063319" cy="2132247"/>
          </a:xfrm>
          <a:prstGeom prst="rect">
            <a:avLst/>
          </a:prstGeom>
        </p:spPr>
      </p:pic>
      <p:sp>
        <p:nvSpPr>
          <p:cNvPr id="4" name="Text Box 6">
            <a:extLst>
              <a:ext uri="{FF2B5EF4-FFF2-40B4-BE49-F238E27FC236}">
                <a16:creationId xmlns:a16="http://schemas.microsoft.com/office/drawing/2014/main" id="{59162908-4ECB-7FAE-CD78-34393E41D039}"/>
              </a:ext>
            </a:extLst>
          </p:cNvPr>
          <p:cNvSpPr txBox="1">
            <a:spLocks noChangeArrowheads="1"/>
          </p:cNvSpPr>
          <p:nvPr/>
        </p:nvSpPr>
        <p:spPr bwMode="auto">
          <a:xfrm>
            <a:off x="5137425" y="2071888"/>
            <a:ext cx="3904975" cy="1246495"/>
          </a:xfrm>
          <a:prstGeom prst="rect">
            <a:avLst/>
          </a:prstGeom>
          <a:noFill/>
          <a:ln w="31750">
            <a:solidFill>
              <a:schemeClr val="bg1">
                <a:lumMod val="50000"/>
              </a:schemeClr>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500" dirty="0">
                <a:solidFill>
                  <a:schemeClr val="tx1">
                    <a:lumMod val="50000"/>
                    <a:lumOff val="50000"/>
                  </a:schemeClr>
                </a:solidFill>
              </a:rPr>
              <a:t> </a:t>
            </a:r>
            <a:r>
              <a:rPr lang="en-US" sz="1500" b="1" dirty="0">
                <a:solidFill>
                  <a:schemeClr val="tx1">
                    <a:lumMod val="50000"/>
                    <a:lumOff val="50000"/>
                  </a:schemeClr>
                </a:solidFill>
              </a:rPr>
              <a:t>Our Mission:  </a:t>
            </a:r>
          </a:p>
          <a:p>
            <a:pPr>
              <a:buFontTx/>
              <a:buChar char="•"/>
            </a:pPr>
            <a:r>
              <a:rPr lang="en-US" sz="1500" dirty="0">
                <a:solidFill>
                  <a:schemeClr val="tx1">
                    <a:lumMod val="50000"/>
                    <a:lumOff val="50000"/>
                  </a:schemeClr>
                </a:solidFill>
              </a:rPr>
              <a:t>  From an Accounting point of view:</a:t>
            </a:r>
          </a:p>
          <a:p>
            <a:pPr lvl="1">
              <a:buFontTx/>
              <a:buChar char="•"/>
            </a:pPr>
            <a:r>
              <a:rPr lang="en-US" sz="1500" dirty="0">
                <a:solidFill>
                  <a:schemeClr val="tx1">
                    <a:lumMod val="50000"/>
                    <a:lumOff val="50000"/>
                  </a:schemeClr>
                </a:solidFill>
              </a:rPr>
              <a:t>What product is most profitable?</a:t>
            </a:r>
          </a:p>
          <a:p>
            <a:pPr lvl="1">
              <a:buFontTx/>
              <a:buChar char="•"/>
            </a:pPr>
            <a:r>
              <a:rPr lang="en-US" sz="1500" dirty="0">
                <a:solidFill>
                  <a:schemeClr val="tx1">
                    <a:lumMod val="50000"/>
                    <a:lumOff val="50000"/>
                  </a:schemeClr>
                </a:solidFill>
              </a:rPr>
              <a:t>What should the plan be?</a:t>
            </a:r>
          </a:p>
          <a:p>
            <a:pPr>
              <a:buFontTx/>
              <a:buChar char="•"/>
            </a:pPr>
            <a:r>
              <a:rPr lang="en-US" sz="1500" dirty="0">
                <a:solidFill>
                  <a:schemeClr val="tx1">
                    <a:lumMod val="50000"/>
                    <a:lumOff val="50000"/>
                  </a:schemeClr>
                </a:solidFill>
              </a:rPr>
              <a:t>  Can you do better?  Why?</a:t>
            </a:r>
          </a:p>
        </p:txBody>
      </p:sp>
    </p:spTree>
    <p:extLst>
      <p:ext uri="{BB962C8B-B14F-4D97-AF65-F5344CB8AC3E}">
        <p14:creationId xmlns:p14="http://schemas.microsoft.com/office/powerpoint/2010/main" val="305010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32"/>
                                        </p:tgtEl>
                                        <p:attrNameLst>
                                          <p:attrName>style.visibility</p:attrName>
                                        </p:attrNameLst>
                                      </p:cBhvr>
                                      <p:to>
                                        <p:strVal val="visible"/>
                                      </p:to>
                                    </p:set>
                                    <p:animEffect transition="in" filter="fade">
                                      <p:cBhvr>
                                        <p:cTn id="7" dur="500"/>
                                        <p:tgtEl>
                                          <p:spTgt spid="9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a:solidFill>
                  <a:schemeClr val="bg1">
                    <a:lumMod val="50000"/>
                  </a:schemeClr>
                </a:solidFill>
              </a:rPr>
              <a:t>Cheapest Airline Ticket from Chicago to NY?</a:t>
            </a:r>
          </a:p>
        </p:txBody>
      </p:sp>
      <p:sp>
        <p:nvSpPr>
          <p:cNvPr id="7" name="Content Placeholder 6"/>
          <p:cNvSpPr>
            <a:spLocks noGrp="1"/>
          </p:cNvSpPr>
          <p:nvPr>
            <p:ph idx="1"/>
          </p:nvPr>
        </p:nvSpPr>
        <p:spPr>
          <a:xfrm>
            <a:off x="853887" y="914400"/>
            <a:ext cx="5745801" cy="3829050"/>
          </a:xfrm>
        </p:spPr>
        <p:txBody>
          <a:bodyPr>
            <a:normAutofit fontScale="70000" lnSpcReduction="20000"/>
          </a:bodyPr>
          <a:lstStyle/>
          <a:p>
            <a:r>
              <a:rPr lang="en-US" dirty="0">
                <a:solidFill>
                  <a:schemeClr val="bg1">
                    <a:lumMod val="50000"/>
                  </a:schemeClr>
                </a:solidFill>
              </a:rPr>
              <a:t>Ticket Prices:</a:t>
            </a:r>
          </a:p>
          <a:p>
            <a:pPr lvl="1"/>
            <a:r>
              <a:rPr lang="en-US" dirty="0">
                <a:solidFill>
                  <a:schemeClr val="bg1">
                    <a:lumMod val="50000"/>
                  </a:schemeClr>
                </a:solidFill>
              </a:rPr>
              <a:t>Airline 1:  $250</a:t>
            </a:r>
          </a:p>
          <a:p>
            <a:pPr lvl="1"/>
            <a:r>
              <a:rPr lang="en-US" dirty="0">
                <a:solidFill>
                  <a:schemeClr val="bg1">
                    <a:lumMod val="50000"/>
                  </a:schemeClr>
                </a:solidFill>
              </a:rPr>
              <a:t>Airline 2:  $225</a:t>
            </a:r>
          </a:p>
          <a:p>
            <a:pPr lvl="1"/>
            <a:r>
              <a:rPr lang="en-US" dirty="0">
                <a:solidFill>
                  <a:schemeClr val="bg1">
                    <a:lumMod val="50000"/>
                  </a:schemeClr>
                </a:solidFill>
              </a:rPr>
              <a:t>Airline 3:  $205</a:t>
            </a:r>
          </a:p>
          <a:p>
            <a:pPr lvl="1"/>
            <a:r>
              <a:rPr lang="en-US" dirty="0">
                <a:solidFill>
                  <a:schemeClr val="bg1">
                    <a:lumMod val="50000"/>
                  </a:schemeClr>
                </a:solidFill>
              </a:rPr>
              <a:t>Airline 4:  $275</a:t>
            </a:r>
          </a:p>
          <a:p>
            <a:pPr lvl="1"/>
            <a:r>
              <a:rPr lang="en-US" dirty="0">
                <a:solidFill>
                  <a:schemeClr val="bg1">
                    <a:lumMod val="50000"/>
                  </a:schemeClr>
                </a:solidFill>
              </a:rPr>
              <a:t>Airline 5:  $230</a:t>
            </a:r>
          </a:p>
          <a:p>
            <a:pPr lvl="1"/>
            <a:endParaRPr lang="en-US" dirty="0">
              <a:solidFill>
                <a:schemeClr val="bg1">
                  <a:lumMod val="50000"/>
                </a:schemeClr>
              </a:solidFill>
            </a:endParaRPr>
          </a:p>
          <a:p>
            <a:pPr lvl="1"/>
            <a:endParaRPr lang="en-US" dirty="0">
              <a:solidFill>
                <a:schemeClr val="bg1">
                  <a:lumMod val="50000"/>
                </a:schemeClr>
              </a:solidFill>
            </a:endParaRPr>
          </a:p>
          <a:p>
            <a:r>
              <a:rPr lang="en-US" dirty="0">
                <a:solidFill>
                  <a:schemeClr val="bg1">
                    <a:lumMod val="50000"/>
                  </a:schemeClr>
                </a:solidFill>
              </a:rPr>
              <a:t>What is the best strategy?</a:t>
            </a:r>
          </a:p>
          <a:p>
            <a:endParaRPr lang="en-US" dirty="0">
              <a:solidFill>
                <a:schemeClr val="bg1">
                  <a:lumMod val="50000"/>
                </a:schemeClr>
              </a:solidFill>
            </a:endParaRPr>
          </a:p>
          <a:p>
            <a:r>
              <a:rPr lang="en-US" dirty="0">
                <a:solidFill>
                  <a:schemeClr val="bg1">
                    <a:lumMod val="50000"/>
                  </a:schemeClr>
                </a:solidFill>
              </a:rPr>
              <a:t>What if you were doing this for a product sold at 1000s of retailers?</a:t>
            </a: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pic>
        <p:nvPicPr>
          <p:cNvPr id="2376706" name="Picture 2" descr="C:\Users\mwatson\AppData\Local\Microsoft\Windows\Temporary Internet Files\Content.IE5\DF3126OC\MC90038975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5577" y="1659287"/>
            <a:ext cx="1771650" cy="10172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35577" y="3080719"/>
            <a:ext cx="2906533" cy="923330"/>
          </a:xfrm>
          <a:prstGeom prst="rect">
            <a:avLst/>
          </a:prstGeom>
          <a:noFill/>
        </p:spPr>
        <p:txBody>
          <a:bodyPr wrap="square" rtlCol="0">
            <a:spAutoFit/>
          </a:bodyPr>
          <a:lstStyle/>
          <a:p>
            <a:r>
              <a:rPr lang="en-US" b="1" dirty="0">
                <a:solidFill>
                  <a:schemeClr val="accent6">
                    <a:lumMod val="75000"/>
                  </a:schemeClr>
                </a:solidFill>
              </a:rPr>
              <a:t>Lesson:  If you can sort and pick the best, you don’t need other technology</a:t>
            </a:r>
          </a:p>
        </p:txBody>
      </p:sp>
    </p:spTree>
    <p:extLst>
      <p:ext uri="{BB962C8B-B14F-4D97-AF65-F5344CB8AC3E}">
        <p14:creationId xmlns:p14="http://schemas.microsoft.com/office/powerpoint/2010/main" val="237811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bg1">
                    <a:lumMod val="50000"/>
                  </a:schemeClr>
                </a:solidFill>
              </a:rPr>
              <a:t>What is the Shortest Path from </a:t>
            </a:r>
            <a:br>
              <a:rPr lang="en-US" sz="3200" dirty="0">
                <a:solidFill>
                  <a:schemeClr val="bg1">
                    <a:lumMod val="50000"/>
                  </a:schemeClr>
                </a:solidFill>
              </a:rPr>
            </a:br>
            <a:r>
              <a:rPr lang="en-US" sz="3200" dirty="0">
                <a:solidFill>
                  <a:schemeClr val="bg1">
                    <a:lumMod val="50000"/>
                  </a:schemeClr>
                </a:solidFill>
              </a:rPr>
              <a:t>1 (Home) to 9 (Office)?</a:t>
            </a:r>
          </a:p>
        </p:txBody>
      </p:sp>
      <p:sp>
        <p:nvSpPr>
          <p:cNvPr id="8" name="TextBox 7"/>
          <p:cNvSpPr txBox="1"/>
          <p:nvPr/>
        </p:nvSpPr>
        <p:spPr>
          <a:xfrm>
            <a:off x="3107247" y="3668043"/>
            <a:ext cx="2687082" cy="369332"/>
          </a:xfrm>
          <a:prstGeom prst="rect">
            <a:avLst/>
          </a:prstGeom>
          <a:noFill/>
        </p:spPr>
        <p:txBody>
          <a:bodyPr wrap="none" rtlCol="0">
            <a:spAutoFit/>
          </a:bodyPr>
          <a:lstStyle/>
          <a:p>
            <a:r>
              <a:rPr lang="en-US" dirty="0">
                <a:solidFill>
                  <a:schemeClr val="bg1">
                    <a:lumMod val="50000"/>
                  </a:schemeClr>
                </a:solidFill>
              </a:rPr>
              <a:t>What was your approach? </a:t>
            </a:r>
          </a:p>
        </p:txBody>
      </p:sp>
      <p:sp>
        <p:nvSpPr>
          <p:cNvPr id="9" name="TextBox 8"/>
          <p:cNvSpPr txBox="1"/>
          <p:nvPr/>
        </p:nvSpPr>
        <p:spPr>
          <a:xfrm>
            <a:off x="3539938" y="3947571"/>
            <a:ext cx="1505092" cy="369332"/>
          </a:xfrm>
          <a:prstGeom prst="rect">
            <a:avLst/>
          </a:prstGeom>
          <a:noFill/>
        </p:spPr>
        <p:txBody>
          <a:bodyPr wrap="none" rtlCol="0">
            <a:spAutoFit/>
          </a:bodyPr>
          <a:lstStyle/>
          <a:p>
            <a:r>
              <a:rPr lang="en-US" dirty="0">
                <a:solidFill>
                  <a:schemeClr val="bg1">
                    <a:lumMod val="50000"/>
                  </a:schemeClr>
                </a:solidFill>
              </a:rPr>
              <a:t>Enumeration?</a:t>
            </a:r>
          </a:p>
        </p:txBody>
      </p:sp>
      <p:sp>
        <p:nvSpPr>
          <p:cNvPr id="10" name="TextBox 9"/>
          <p:cNvSpPr txBox="1"/>
          <p:nvPr/>
        </p:nvSpPr>
        <p:spPr>
          <a:xfrm>
            <a:off x="2070033" y="4227099"/>
            <a:ext cx="5003934" cy="369332"/>
          </a:xfrm>
          <a:prstGeom prst="rect">
            <a:avLst/>
          </a:prstGeom>
          <a:noFill/>
        </p:spPr>
        <p:txBody>
          <a:bodyPr wrap="none" rtlCol="0">
            <a:spAutoFit/>
          </a:bodyPr>
          <a:lstStyle/>
          <a:p>
            <a:r>
              <a:rPr lang="en-US" dirty="0">
                <a:solidFill>
                  <a:schemeClr val="bg1">
                    <a:lumMod val="50000"/>
                  </a:schemeClr>
                </a:solidFill>
              </a:rPr>
              <a:t>What is the “greedy” approach? Where does it fail?</a:t>
            </a:r>
          </a:p>
        </p:txBody>
      </p:sp>
      <p:pic>
        <p:nvPicPr>
          <p:cNvPr id="1026" name="Picture 2" descr="fig2-3.png">
            <a:extLst>
              <a:ext uri="{FF2B5EF4-FFF2-40B4-BE49-F238E27FC236}">
                <a16:creationId xmlns:a16="http://schemas.microsoft.com/office/drawing/2014/main" id="{9E827AB7-D925-44E0-8BDF-04DEAAF6F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35"/>
          <a:stretch/>
        </p:blipFill>
        <p:spPr bwMode="auto">
          <a:xfrm>
            <a:off x="1714500" y="1103067"/>
            <a:ext cx="5829300" cy="2470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27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bg1">
                    <a:lumMod val="50000"/>
                  </a:schemeClr>
                </a:solidFill>
              </a:rPr>
              <a:t>Enumeration Can Get Hard Fast</a:t>
            </a:r>
          </a:p>
        </p:txBody>
      </p:sp>
      <p:pic>
        <p:nvPicPr>
          <p:cNvPr id="3" name="Picture 2">
            <a:extLst>
              <a:ext uri="{FF2B5EF4-FFF2-40B4-BE49-F238E27FC236}">
                <a16:creationId xmlns:a16="http://schemas.microsoft.com/office/drawing/2014/main" id="{CC8412E3-8252-4E3B-991A-AEF7954AB37A}"/>
              </a:ext>
            </a:extLst>
          </p:cNvPr>
          <p:cNvPicPr>
            <a:picLocks noChangeAspect="1"/>
          </p:cNvPicPr>
          <p:nvPr/>
        </p:nvPicPr>
        <p:blipFill>
          <a:blip r:embed="rId2"/>
          <a:stretch>
            <a:fillRect/>
          </a:stretch>
        </p:blipFill>
        <p:spPr>
          <a:xfrm>
            <a:off x="716056" y="963201"/>
            <a:ext cx="3270997" cy="2624875"/>
          </a:xfrm>
          <a:prstGeom prst="rect">
            <a:avLst/>
          </a:prstGeom>
        </p:spPr>
      </p:pic>
      <p:pic>
        <p:nvPicPr>
          <p:cNvPr id="5" name="Picture 4">
            <a:extLst>
              <a:ext uri="{FF2B5EF4-FFF2-40B4-BE49-F238E27FC236}">
                <a16:creationId xmlns:a16="http://schemas.microsoft.com/office/drawing/2014/main" id="{C73C735E-49F7-42C6-A1D0-BDC8658E25F1}"/>
              </a:ext>
            </a:extLst>
          </p:cNvPr>
          <p:cNvPicPr>
            <a:picLocks noChangeAspect="1"/>
          </p:cNvPicPr>
          <p:nvPr/>
        </p:nvPicPr>
        <p:blipFill>
          <a:blip r:embed="rId3"/>
          <a:stretch>
            <a:fillRect/>
          </a:stretch>
        </p:blipFill>
        <p:spPr>
          <a:xfrm>
            <a:off x="4367121" y="1444701"/>
            <a:ext cx="4027394" cy="3245457"/>
          </a:xfrm>
          <a:prstGeom prst="rect">
            <a:avLst/>
          </a:prstGeom>
        </p:spPr>
      </p:pic>
    </p:spTree>
    <p:extLst>
      <p:ext uri="{BB962C8B-B14F-4D97-AF65-F5344CB8AC3E}">
        <p14:creationId xmlns:p14="http://schemas.microsoft.com/office/powerpoint/2010/main" val="325026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134A-C04C-42BB-9424-64CF2281D588}"/>
              </a:ext>
            </a:extLst>
          </p:cNvPr>
          <p:cNvSpPr>
            <a:spLocks noGrp="1"/>
          </p:cNvSpPr>
          <p:nvPr>
            <p:ph type="title"/>
          </p:nvPr>
        </p:nvSpPr>
        <p:spPr/>
        <p:txBody>
          <a:bodyPr>
            <a:noAutofit/>
          </a:bodyPr>
          <a:lstStyle/>
          <a:p>
            <a:r>
              <a:rPr lang="en-US" sz="3600" dirty="0">
                <a:solidFill>
                  <a:schemeClr val="bg1">
                    <a:lumMod val="50000"/>
                  </a:schemeClr>
                </a:solidFill>
              </a:rPr>
              <a:t>Even Matching is Hard… Residency</a:t>
            </a:r>
          </a:p>
        </p:txBody>
      </p:sp>
      <p:pic>
        <p:nvPicPr>
          <p:cNvPr id="5" name="Picture 4">
            <a:extLst>
              <a:ext uri="{FF2B5EF4-FFF2-40B4-BE49-F238E27FC236}">
                <a16:creationId xmlns:a16="http://schemas.microsoft.com/office/drawing/2014/main" id="{0425309A-9483-4042-95BB-1C3D397E09BB}"/>
              </a:ext>
            </a:extLst>
          </p:cNvPr>
          <p:cNvPicPr>
            <a:picLocks noChangeAspect="1"/>
          </p:cNvPicPr>
          <p:nvPr/>
        </p:nvPicPr>
        <p:blipFill>
          <a:blip r:embed="rId2"/>
          <a:stretch>
            <a:fillRect/>
          </a:stretch>
        </p:blipFill>
        <p:spPr>
          <a:xfrm>
            <a:off x="847164" y="907678"/>
            <a:ext cx="4307143" cy="2442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32B20D7-DBF6-479F-97F1-A07E96922293}"/>
              </a:ext>
            </a:extLst>
          </p:cNvPr>
          <p:cNvPicPr>
            <a:picLocks noChangeAspect="1"/>
          </p:cNvPicPr>
          <p:nvPr/>
        </p:nvPicPr>
        <p:blipFill>
          <a:blip r:embed="rId3"/>
          <a:stretch>
            <a:fillRect/>
          </a:stretch>
        </p:blipFill>
        <p:spPr>
          <a:xfrm>
            <a:off x="3936015" y="2309948"/>
            <a:ext cx="4021429" cy="2742857"/>
          </a:xfrm>
          <a:prstGeom prst="rect">
            <a:avLst/>
          </a:prstGeom>
        </p:spPr>
      </p:pic>
      <p:sp>
        <p:nvSpPr>
          <p:cNvPr id="7" name="TextBox 6">
            <a:extLst>
              <a:ext uri="{FF2B5EF4-FFF2-40B4-BE49-F238E27FC236}">
                <a16:creationId xmlns:a16="http://schemas.microsoft.com/office/drawing/2014/main" id="{E00D683E-B59B-454A-80C3-A2D036A199CC}"/>
              </a:ext>
            </a:extLst>
          </p:cNvPr>
          <p:cNvSpPr txBox="1"/>
          <p:nvPr/>
        </p:nvSpPr>
        <p:spPr>
          <a:xfrm>
            <a:off x="1543050" y="3681377"/>
            <a:ext cx="1879433" cy="784830"/>
          </a:xfrm>
          <a:prstGeom prst="rect">
            <a:avLst/>
          </a:prstGeom>
          <a:noFill/>
        </p:spPr>
        <p:txBody>
          <a:bodyPr wrap="square" rtlCol="0">
            <a:spAutoFit/>
          </a:bodyPr>
          <a:lstStyle/>
          <a:p>
            <a:r>
              <a:rPr lang="en-US" sz="900" dirty="0">
                <a:solidFill>
                  <a:schemeClr val="bg1">
                    <a:lumMod val="50000"/>
                  </a:schemeClr>
                </a:solidFill>
              </a:rPr>
              <a:t>Source:  https://fivethirtyeight.com/features/another-34000-people-are-about-to-put-their-future-in-the-hands-of-an-algorithm/</a:t>
            </a:r>
          </a:p>
        </p:txBody>
      </p:sp>
    </p:spTree>
    <p:extLst>
      <p:ext uri="{BB962C8B-B14F-4D97-AF65-F5344CB8AC3E}">
        <p14:creationId xmlns:p14="http://schemas.microsoft.com/office/powerpoint/2010/main" val="179100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134A-C04C-42BB-9424-64CF2281D588}"/>
              </a:ext>
            </a:extLst>
          </p:cNvPr>
          <p:cNvSpPr>
            <a:spLocks noGrp="1"/>
          </p:cNvSpPr>
          <p:nvPr>
            <p:ph type="title"/>
          </p:nvPr>
        </p:nvSpPr>
        <p:spPr/>
        <p:txBody>
          <a:bodyPr>
            <a:noAutofit/>
          </a:bodyPr>
          <a:lstStyle/>
          <a:p>
            <a:r>
              <a:rPr lang="en-US" sz="3600" dirty="0">
                <a:solidFill>
                  <a:schemeClr val="bg1">
                    <a:lumMod val="50000"/>
                  </a:schemeClr>
                </a:solidFill>
              </a:rPr>
              <a:t>Even Matching is Hard… Residency</a:t>
            </a:r>
          </a:p>
        </p:txBody>
      </p:sp>
      <p:pic>
        <p:nvPicPr>
          <p:cNvPr id="6" name="Picture 5">
            <a:extLst>
              <a:ext uri="{FF2B5EF4-FFF2-40B4-BE49-F238E27FC236}">
                <a16:creationId xmlns:a16="http://schemas.microsoft.com/office/drawing/2014/main" id="{432B20D7-DBF6-479F-97F1-A07E96922293}"/>
              </a:ext>
            </a:extLst>
          </p:cNvPr>
          <p:cNvPicPr>
            <a:picLocks noChangeAspect="1"/>
          </p:cNvPicPr>
          <p:nvPr/>
        </p:nvPicPr>
        <p:blipFill>
          <a:blip r:embed="rId2"/>
          <a:stretch>
            <a:fillRect/>
          </a:stretch>
        </p:blipFill>
        <p:spPr>
          <a:xfrm>
            <a:off x="3936015" y="2309948"/>
            <a:ext cx="4021429" cy="2742857"/>
          </a:xfrm>
          <a:prstGeom prst="rect">
            <a:avLst/>
          </a:prstGeom>
        </p:spPr>
      </p:pic>
      <p:sp>
        <p:nvSpPr>
          <p:cNvPr id="7" name="TextBox 6">
            <a:extLst>
              <a:ext uri="{FF2B5EF4-FFF2-40B4-BE49-F238E27FC236}">
                <a16:creationId xmlns:a16="http://schemas.microsoft.com/office/drawing/2014/main" id="{E00D683E-B59B-454A-80C3-A2D036A199CC}"/>
              </a:ext>
            </a:extLst>
          </p:cNvPr>
          <p:cNvSpPr txBox="1"/>
          <p:nvPr/>
        </p:nvSpPr>
        <p:spPr>
          <a:xfrm>
            <a:off x="653143" y="3308026"/>
            <a:ext cx="3025083" cy="461665"/>
          </a:xfrm>
          <a:prstGeom prst="rect">
            <a:avLst/>
          </a:prstGeom>
          <a:noFill/>
        </p:spPr>
        <p:txBody>
          <a:bodyPr wrap="square" rtlCol="0">
            <a:spAutoFit/>
          </a:bodyPr>
          <a:lstStyle/>
          <a:p>
            <a:r>
              <a:rPr lang="en-US" sz="1200" dirty="0">
                <a:solidFill>
                  <a:schemeClr val="bg1">
                    <a:lumMod val="50000"/>
                  </a:schemeClr>
                </a:solidFill>
              </a:rPr>
              <a:t>I heard a talk from Alvin Roth.  He won a Nobel Prize for this type of work.</a:t>
            </a:r>
          </a:p>
        </p:txBody>
      </p:sp>
      <p:pic>
        <p:nvPicPr>
          <p:cNvPr id="1026" name="Picture 2" descr="Economics Nobel Honors Matchmaking Finesse | Science">
            <a:extLst>
              <a:ext uri="{FF2B5EF4-FFF2-40B4-BE49-F238E27FC236}">
                <a16:creationId xmlns:a16="http://schemas.microsoft.com/office/drawing/2014/main" id="{1D9B3A86-EC72-0A0C-5A22-05B3DE98C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3" y="963201"/>
            <a:ext cx="3867425" cy="22903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F3DF21-D3D7-1E94-15AE-BE05BDBB584F}"/>
              </a:ext>
            </a:extLst>
          </p:cNvPr>
          <p:cNvSpPr txBox="1"/>
          <p:nvPr/>
        </p:nvSpPr>
        <p:spPr>
          <a:xfrm>
            <a:off x="653143" y="3758505"/>
            <a:ext cx="3025083" cy="1384995"/>
          </a:xfrm>
          <a:prstGeom prst="rect">
            <a:avLst/>
          </a:prstGeom>
          <a:noFill/>
        </p:spPr>
        <p:txBody>
          <a:bodyPr wrap="square" rtlCol="0">
            <a:spAutoFit/>
          </a:bodyPr>
          <a:lstStyle/>
          <a:p>
            <a:r>
              <a:rPr lang="en-US" sz="1200" dirty="0">
                <a:solidFill>
                  <a:schemeClr val="bg1">
                    <a:lumMod val="50000"/>
                  </a:schemeClr>
                </a:solidFill>
              </a:rPr>
              <a:t>Key condition is market stability– no one can gain from a trade (</a:t>
            </a:r>
            <a:r>
              <a:rPr lang="en-US" sz="1200" dirty="0">
                <a:solidFill>
                  <a:schemeClr val="bg1">
                    <a:lumMod val="50000"/>
                  </a:schemeClr>
                </a:solidFill>
                <a:hlinkClick r:id="rId4"/>
              </a:rPr>
              <a:t>source</a:t>
            </a:r>
            <a:r>
              <a:rPr lang="en-US" sz="1200" dirty="0">
                <a:solidFill>
                  <a:schemeClr val="bg1">
                    <a:lumMod val="50000"/>
                  </a:schemeClr>
                </a:solidFill>
              </a:rPr>
              <a:t>).  (After doing the matching, no doctor or hospital are better off by agreeing to work together and ignoring the match they each got.</a:t>
            </a:r>
          </a:p>
          <a:p>
            <a:endParaRPr lang="en-US" sz="1200" dirty="0">
              <a:solidFill>
                <a:schemeClr val="bg1">
                  <a:lumMod val="50000"/>
                </a:schemeClr>
              </a:solidFill>
            </a:endParaRPr>
          </a:p>
          <a:p>
            <a:endParaRPr lang="en-US" sz="1200" dirty="0">
              <a:solidFill>
                <a:schemeClr val="bg1">
                  <a:lumMod val="50000"/>
                </a:schemeClr>
              </a:solidFill>
            </a:endParaRPr>
          </a:p>
        </p:txBody>
      </p:sp>
      <p:sp>
        <p:nvSpPr>
          <p:cNvPr id="4" name="TextBox 3">
            <a:extLst>
              <a:ext uri="{FF2B5EF4-FFF2-40B4-BE49-F238E27FC236}">
                <a16:creationId xmlns:a16="http://schemas.microsoft.com/office/drawing/2014/main" id="{8E8278BD-2344-32EB-F491-D507D4F680B9}"/>
              </a:ext>
            </a:extLst>
          </p:cNvPr>
          <p:cNvSpPr txBox="1"/>
          <p:nvPr/>
        </p:nvSpPr>
        <p:spPr>
          <a:xfrm>
            <a:off x="4932361" y="875355"/>
            <a:ext cx="3025083" cy="461665"/>
          </a:xfrm>
          <a:prstGeom prst="rect">
            <a:avLst/>
          </a:prstGeom>
          <a:noFill/>
        </p:spPr>
        <p:txBody>
          <a:bodyPr wrap="square" rtlCol="0">
            <a:spAutoFit/>
          </a:bodyPr>
          <a:lstStyle/>
          <a:p>
            <a:r>
              <a:rPr lang="en-US" sz="1200" dirty="0">
                <a:solidFill>
                  <a:schemeClr val="bg1">
                    <a:lumMod val="50000"/>
                  </a:schemeClr>
                </a:solidFill>
              </a:rPr>
              <a:t>Built a nice algorithm for this matching.</a:t>
            </a:r>
          </a:p>
          <a:p>
            <a:r>
              <a:rPr lang="en-US" sz="1200" dirty="0">
                <a:solidFill>
                  <a:schemeClr val="bg1">
                    <a:lumMod val="50000"/>
                  </a:schemeClr>
                </a:solidFill>
              </a:rPr>
              <a:t>Algorithm broke in recent decades:</a:t>
            </a:r>
          </a:p>
        </p:txBody>
      </p:sp>
      <p:sp>
        <p:nvSpPr>
          <p:cNvPr id="8" name="TextBox 7">
            <a:extLst>
              <a:ext uri="{FF2B5EF4-FFF2-40B4-BE49-F238E27FC236}">
                <a16:creationId xmlns:a16="http://schemas.microsoft.com/office/drawing/2014/main" id="{5B359AF8-5401-1F36-ADDB-26BFC4A6EB81}"/>
              </a:ext>
            </a:extLst>
          </p:cNvPr>
          <p:cNvSpPr txBox="1"/>
          <p:nvPr/>
        </p:nvSpPr>
        <p:spPr>
          <a:xfrm>
            <a:off x="4932360" y="1320877"/>
            <a:ext cx="3025083" cy="1015663"/>
          </a:xfrm>
          <a:prstGeom prst="rect">
            <a:avLst/>
          </a:prstGeom>
          <a:noFill/>
        </p:spPr>
        <p:txBody>
          <a:bodyPr wrap="square" rtlCol="0">
            <a:spAutoFit/>
          </a:bodyPr>
          <a:lstStyle/>
          <a:p>
            <a:r>
              <a:rPr lang="en-US" sz="1200" dirty="0">
                <a:solidFill>
                  <a:schemeClr val="bg1">
                    <a:lumMod val="50000"/>
                  </a:schemeClr>
                </a:solidFill>
              </a:rPr>
              <a:t>Many more couples are graduating together and must be in the same city (and they have different preferences).  He says 2K of the 19K graduates are couples.</a:t>
            </a:r>
          </a:p>
          <a:p>
            <a:endParaRPr lang="en-US" sz="1200" dirty="0">
              <a:solidFill>
                <a:schemeClr val="bg1">
                  <a:lumMod val="50000"/>
                </a:schemeClr>
              </a:solidFill>
            </a:endParaRPr>
          </a:p>
        </p:txBody>
      </p:sp>
      <p:sp>
        <p:nvSpPr>
          <p:cNvPr id="9" name="TextBox 8">
            <a:extLst>
              <a:ext uri="{FF2B5EF4-FFF2-40B4-BE49-F238E27FC236}">
                <a16:creationId xmlns:a16="http://schemas.microsoft.com/office/drawing/2014/main" id="{87454FDA-0AEE-28D8-B083-A7AB2622AB17}"/>
              </a:ext>
            </a:extLst>
          </p:cNvPr>
          <p:cNvSpPr txBox="1"/>
          <p:nvPr/>
        </p:nvSpPr>
        <p:spPr>
          <a:xfrm>
            <a:off x="4932361" y="3298479"/>
            <a:ext cx="3633227" cy="1384995"/>
          </a:xfrm>
          <a:prstGeom prst="rect">
            <a:avLst/>
          </a:prstGeom>
          <a:solidFill>
            <a:schemeClr val="bg1"/>
          </a:solidFill>
          <a:ln>
            <a:solidFill>
              <a:schemeClr val="bg1">
                <a:lumMod val="50000"/>
              </a:schemeClr>
            </a:solidFill>
          </a:ln>
        </p:spPr>
        <p:txBody>
          <a:bodyPr wrap="square" rtlCol="0">
            <a:spAutoFit/>
          </a:bodyPr>
          <a:lstStyle/>
          <a:p>
            <a:r>
              <a:rPr lang="en-US" sz="1200" dirty="0">
                <a:solidFill>
                  <a:schemeClr val="bg1">
                    <a:lumMod val="50000"/>
                  </a:schemeClr>
                </a:solidFill>
              </a:rPr>
              <a:t>Fun fact from the talk:  They realized that the interview process was not great.  Hi peers were saying, “</a:t>
            </a:r>
            <a:r>
              <a:rPr lang="en-US" sz="1200" i="1" dirty="0">
                <a:solidFill>
                  <a:schemeClr val="bg1">
                    <a:lumMod val="50000"/>
                  </a:schemeClr>
                </a:solidFill>
              </a:rPr>
              <a:t>who cares, that is their problem, our algorithm works.</a:t>
            </a:r>
            <a:r>
              <a:rPr lang="en-US" sz="1200" dirty="0">
                <a:solidFill>
                  <a:schemeClr val="bg1">
                    <a:lumMod val="50000"/>
                  </a:schemeClr>
                </a:solidFill>
              </a:rPr>
              <a:t>”</a:t>
            </a:r>
          </a:p>
          <a:p>
            <a:endParaRPr lang="en-US" sz="1200" dirty="0">
              <a:solidFill>
                <a:schemeClr val="bg1">
                  <a:lumMod val="50000"/>
                </a:schemeClr>
              </a:solidFill>
            </a:endParaRPr>
          </a:p>
          <a:p>
            <a:r>
              <a:rPr lang="en-US" sz="1200" dirty="0">
                <a:solidFill>
                  <a:schemeClr val="bg1">
                    <a:lumMod val="50000"/>
                  </a:schemeClr>
                </a:solidFill>
              </a:rPr>
              <a:t>Roth took a different approach:  We have to figure out how to help with the interview so they can use the algorithm and the market can work!</a:t>
            </a:r>
          </a:p>
        </p:txBody>
      </p:sp>
    </p:spTree>
    <p:extLst>
      <p:ext uri="{BB962C8B-B14F-4D97-AF65-F5344CB8AC3E}">
        <p14:creationId xmlns:p14="http://schemas.microsoft.com/office/powerpoint/2010/main" val="1345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8"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134A-C04C-42BB-9424-64CF2281D588}"/>
              </a:ext>
            </a:extLst>
          </p:cNvPr>
          <p:cNvSpPr>
            <a:spLocks noGrp="1"/>
          </p:cNvSpPr>
          <p:nvPr>
            <p:ph type="title"/>
          </p:nvPr>
        </p:nvSpPr>
        <p:spPr/>
        <p:txBody>
          <a:bodyPr>
            <a:noAutofit/>
          </a:bodyPr>
          <a:lstStyle/>
          <a:p>
            <a:r>
              <a:rPr lang="en-US" sz="3200" dirty="0">
                <a:solidFill>
                  <a:schemeClr val="bg1">
                    <a:lumMod val="50000"/>
                  </a:schemeClr>
                </a:solidFill>
              </a:rPr>
              <a:t>Even Matching is Hard… Residency</a:t>
            </a:r>
          </a:p>
        </p:txBody>
      </p:sp>
      <p:pic>
        <p:nvPicPr>
          <p:cNvPr id="3" name="Picture 2">
            <a:extLst>
              <a:ext uri="{FF2B5EF4-FFF2-40B4-BE49-F238E27FC236}">
                <a16:creationId xmlns:a16="http://schemas.microsoft.com/office/drawing/2014/main" id="{2B989F3A-0E35-4932-9B1F-A7E57DA12F0B}"/>
              </a:ext>
            </a:extLst>
          </p:cNvPr>
          <p:cNvPicPr>
            <a:picLocks noChangeAspect="1"/>
          </p:cNvPicPr>
          <p:nvPr/>
        </p:nvPicPr>
        <p:blipFill>
          <a:blip r:embed="rId2"/>
          <a:stretch>
            <a:fillRect/>
          </a:stretch>
        </p:blipFill>
        <p:spPr>
          <a:xfrm>
            <a:off x="2628901" y="867271"/>
            <a:ext cx="3714557" cy="4170278"/>
          </a:xfrm>
          <a:prstGeom prst="rect">
            <a:avLst/>
          </a:prstGeom>
        </p:spPr>
      </p:pic>
    </p:spTree>
    <p:extLst>
      <p:ext uri="{BB962C8B-B14F-4D97-AF65-F5344CB8AC3E}">
        <p14:creationId xmlns:p14="http://schemas.microsoft.com/office/powerpoint/2010/main" val="2410601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bg1">
                    <a:lumMod val="50000"/>
                  </a:schemeClr>
                </a:solidFill>
              </a:rPr>
              <a:t>How Does Optimization Compliment Prediction?</a:t>
            </a:r>
          </a:p>
        </p:txBody>
      </p:sp>
      <p:pic>
        <p:nvPicPr>
          <p:cNvPr id="3" name="Picture 2">
            <a:extLst>
              <a:ext uri="{FF2B5EF4-FFF2-40B4-BE49-F238E27FC236}">
                <a16:creationId xmlns:a16="http://schemas.microsoft.com/office/drawing/2014/main" id="{E2AB6E32-231B-44CC-9D9C-27746DF7B79A}"/>
              </a:ext>
            </a:extLst>
          </p:cNvPr>
          <p:cNvPicPr>
            <a:picLocks noChangeAspect="1"/>
          </p:cNvPicPr>
          <p:nvPr/>
        </p:nvPicPr>
        <p:blipFill>
          <a:blip r:embed="rId2"/>
          <a:stretch>
            <a:fillRect/>
          </a:stretch>
        </p:blipFill>
        <p:spPr>
          <a:xfrm>
            <a:off x="2733440" y="857250"/>
            <a:ext cx="3677121" cy="2382272"/>
          </a:xfrm>
          <a:prstGeom prst="rect">
            <a:avLst/>
          </a:prstGeom>
        </p:spPr>
      </p:pic>
      <p:sp>
        <p:nvSpPr>
          <p:cNvPr id="11" name="TextBox 10">
            <a:extLst>
              <a:ext uri="{FF2B5EF4-FFF2-40B4-BE49-F238E27FC236}">
                <a16:creationId xmlns:a16="http://schemas.microsoft.com/office/drawing/2014/main" id="{A75B84AE-E458-4FD2-A6F4-68013628F76E}"/>
              </a:ext>
            </a:extLst>
          </p:cNvPr>
          <p:cNvSpPr txBox="1"/>
          <p:nvPr/>
        </p:nvSpPr>
        <p:spPr>
          <a:xfrm>
            <a:off x="1340515" y="3390656"/>
            <a:ext cx="2785850" cy="1200329"/>
          </a:xfrm>
          <a:prstGeom prst="rect">
            <a:avLst/>
          </a:prstGeom>
          <a:noFill/>
        </p:spPr>
        <p:txBody>
          <a:bodyPr wrap="square" rtlCol="0">
            <a:spAutoFit/>
          </a:bodyPr>
          <a:lstStyle/>
          <a:p>
            <a:r>
              <a:rPr lang="en-US" b="1" dirty="0">
                <a:solidFill>
                  <a:schemeClr val="bg1">
                    <a:lumMod val="50000"/>
                  </a:schemeClr>
                </a:solidFill>
              </a:rPr>
              <a:t>Prediction Problem</a:t>
            </a:r>
            <a:r>
              <a:rPr lang="en-US" dirty="0">
                <a:solidFill>
                  <a:schemeClr val="bg1">
                    <a:lumMod val="50000"/>
                  </a:schemeClr>
                </a:solidFill>
              </a:rPr>
              <a:t>:  What will be the demand for a  new movie or game at a particular location?</a:t>
            </a:r>
          </a:p>
        </p:txBody>
      </p:sp>
      <p:sp>
        <p:nvSpPr>
          <p:cNvPr id="12" name="TextBox 11">
            <a:extLst>
              <a:ext uri="{FF2B5EF4-FFF2-40B4-BE49-F238E27FC236}">
                <a16:creationId xmlns:a16="http://schemas.microsoft.com/office/drawing/2014/main" id="{D78EF517-D20F-441B-AD0C-09186205DD4D}"/>
              </a:ext>
            </a:extLst>
          </p:cNvPr>
          <p:cNvSpPr txBox="1"/>
          <p:nvPr/>
        </p:nvSpPr>
        <p:spPr>
          <a:xfrm>
            <a:off x="4686300" y="3240808"/>
            <a:ext cx="2785850" cy="369332"/>
          </a:xfrm>
          <a:prstGeom prst="rect">
            <a:avLst/>
          </a:prstGeom>
          <a:noFill/>
        </p:spPr>
        <p:txBody>
          <a:bodyPr wrap="square" rtlCol="0">
            <a:spAutoFit/>
          </a:bodyPr>
          <a:lstStyle/>
          <a:p>
            <a:r>
              <a:rPr lang="en-US" b="1" dirty="0">
                <a:solidFill>
                  <a:schemeClr val="bg1">
                    <a:lumMod val="50000"/>
                  </a:schemeClr>
                </a:solidFill>
              </a:rPr>
              <a:t>Optimization Problem?</a:t>
            </a:r>
            <a:r>
              <a:rPr lang="en-US" dirty="0">
                <a:solidFill>
                  <a:schemeClr val="bg1">
                    <a:lumMod val="50000"/>
                  </a:schemeClr>
                </a:solidFill>
              </a:rPr>
              <a:t>:</a:t>
            </a:r>
          </a:p>
        </p:txBody>
      </p:sp>
      <p:sp>
        <p:nvSpPr>
          <p:cNvPr id="13" name="TextBox 12">
            <a:extLst>
              <a:ext uri="{FF2B5EF4-FFF2-40B4-BE49-F238E27FC236}">
                <a16:creationId xmlns:a16="http://schemas.microsoft.com/office/drawing/2014/main" id="{000AD7EB-4EE4-45DD-944B-2BD81B9131FF}"/>
              </a:ext>
            </a:extLst>
          </p:cNvPr>
          <p:cNvSpPr txBox="1"/>
          <p:nvPr/>
        </p:nvSpPr>
        <p:spPr>
          <a:xfrm>
            <a:off x="4686299" y="3546100"/>
            <a:ext cx="3345785" cy="1200329"/>
          </a:xfrm>
          <a:prstGeom prst="rect">
            <a:avLst/>
          </a:prstGeom>
          <a:noFill/>
        </p:spPr>
        <p:txBody>
          <a:bodyPr wrap="square" rtlCol="0">
            <a:spAutoFit/>
          </a:bodyPr>
          <a:lstStyle/>
          <a:p>
            <a:r>
              <a:rPr lang="en-US" dirty="0">
                <a:solidFill>
                  <a:schemeClr val="bg1">
                    <a:lumMod val="50000"/>
                  </a:schemeClr>
                </a:solidFill>
              </a:rPr>
              <a:t>Prediction shows demand of 100K units, you physically have 25K units to distribute.  How do you allocate those units?</a:t>
            </a:r>
          </a:p>
        </p:txBody>
      </p:sp>
    </p:spTree>
    <p:extLst>
      <p:ext uri="{BB962C8B-B14F-4D97-AF65-F5344CB8AC3E}">
        <p14:creationId xmlns:p14="http://schemas.microsoft.com/office/powerpoint/2010/main" val="18269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US" sz="4000" b="1" dirty="0">
                <a:solidFill>
                  <a:schemeClr val="tx1">
                    <a:lumMod val="50000"/>
                    <a:lumOff val="50000"/>
                  </a:schemeClr>
                </a:solidFill>
              </a:rPr>
              <a:t>Welcome!</a:t>
            </a:r>
          </a:p>
        </p:txBody>
      </p:sp>
      <p:sp>
        <p:nvSpPr>
          <p:cNvPr id="5124" name="Rectangle 3"/>
          <p:cNvSpPr>
            <a:spLocks noGrp="1" noChangeArrowheads="1"/>
          </p:cNvSpPr>
          <p:nvPr>
            <p:ph type="body" idx="1"/>
          </p:nvPr>
        </p:nvSpPr>
        <p:spPr/>
        <p:txBody>
          <a:bodyPr>
            <a:noAutofit/>
          </a:bodyPr>
          <a:lstStyle/>
          <a:p>
            <a:pPr>
              <a:lnSpc>
                <a:spcPct val="90000"/>
              </a:lnSpc>
            </a:pPr>
            <a:r>
              <a:rPr lang="en-US" sz="1600" dirty="0">
                <a:solidFill>
                  <a:schemeClr val="tx1">
                    <a:lumMod val="50000"/>
                    <a:lumOff val="50000"/>
                  </a:schemeClr>
                </a:solidFill>
              </a:rPr>
              <a:t>Introductions</a:t>
            </a:r>
          </a:p>
          <a:p>
            <a:pPr>
              <a:lnSpc>
                <a:spcPct val="90000"/>
              </a:lnSpc>
            </a:pPr>
            <a:r>
              <a:rPr lang="en-US" sz="1600" dirty="0">
                <a:solidFill>
                  <a:schemeClr val="tx1">
                    <a:lumMod val="50000"/>
                    <a:lumOff val="50000"/>
                  </a:schemeClr>
                </a:solidFill>
              </a:rPr>
              <a:t>Class Logistics</a:t>
            </a:r>
          </a:p>
          <a:p>
            <a:pPr lvl="1">
              <a:lnSpc>
                <a:spcPct val="90000"/>
              </a:lnSpc>
            </a:pPr>
            <a:r>
              <a:rPr lang="en-US" sz="1200" dirty="0">
                <a:solidFill>
                  <a:schemeClr val="tx1">
                    <a:lumMod val="50000"/>
                    <a:lumOff val="50000"/>
                  </a:schemeClr>
                </a:solidFill>
              </a:rPr>
              <a:t>Combination of lectures, discussions, and in-class exercises</a:t>
            </a:r>
          </a:p>
          <a:p>
            <a:pPr lvl="1">
              <a:lnSpc>
                <a:spcPct val="90000"/>
              </a:lnSpc>
            </a:pPr>
            <a:r>
              <a:rPr lang="en-US" sz="1200" dirty="0">
                <a:solidFill>
                  <a:schemeClr val="tx1">
                    <a:lumMod val="50000"/>
                    <a:lumOff val="50000"/>
                  </a:schemeClr>
                </a:solidFill>
              </a:rPr>
              <a:t>There is always room for questions, comments, and relating your experiences</a:t>
            </a:r>
          </a:p>
          <a:p>
            <a:pPr lvl="1">
              <a:lnSpc>
                <a:spcPct val="90000"/>
              </a:lnSpc>
            </a:pPr>
            <a:r>
              <a:rPr lang="en-US" sz="1200" dirty="0">
                <a:solidFill>
                  <a:schemeClr val="tx1">
                    <a:lumMod val="50000"/>
                    <a:lumOff val="50000"/>
                  </a:schemeClr>
                </a:solidFill>
              </a:rPr>
              <a:t>Please keep us posted (with at least an e-mail) with any attendance problems</a:t>
            </a:r>
          </a:p>
          <a:p>
            <a:pPr lvl="1">
              <a:lnSpc>
                <a:spcPct val="90000"/>
              </a:lnSpc>
            </a:pPr>
            <a:r>
              <a:rPr lang="en-US" sz="1200" dirty="0">
                <a:solidFill>
                  <a:schemeClr val="tx1">
                    <a:lumMod val="50000"/>
                    <a:lumOff val="50000"/>
                  </a:schemeClr>
                </a:solidFill>
              </a:rPr>
              <a:t>If you use a laptop, just use for notes or exercises– distracting to those behind you and obvious to us</a:t>
            </a:r>
          </a:p>
          <a:p>
            <a:pPr>
              <a:lnSpc>
                <a:spcPct val="90000"/>
              </a:lnSpc>
            </a:pPr>
            <a:r>
              <a:rPr lang="en-US" sz="1600" dirty="0">
                <a:solidFill>
                  <a:schemeClr val="tx1">
                    <a:lumMod val="50000"/>
                    <a:lumOff val="50000"/>
                  </a:schemeClr>
                </a:solidFill>
              </a:rPr>
              <a:t>Homework Tips</a:t>
            </a:r>
          </a:p>
          <a:p>
            <a:pPr lvl="1">
              <a:lnSpc>
                <a:spcPct val="90000"/>
              </a:lnSpc>
            </a:pPr>
            <a:r>
              <a:rPr lang="en-US" sz="1200" dirty="0">
                <a:solidFill>
                  <a:schemeClr val="tx1">
                    <a:lumMod val="50000"/>
                    <a:lumOff val="50000"/>
                  </a:schemeClr>
                </a:solidFill>
              </a:rPr>
              <a:t>Don’t expect the workload to be evenly distributed- there is too much of a mix</a:t>
            </a:r>
          </a:p>
          <a:p>
            <a:pPr lvl="1">
              <a:lnSpc>
                <a:spcPct val="90000"/>
              </a:lnSpc>
            </a:pPr>
            <a:r>
              <a:rPr lang="en-US" sz="1200" dirty="0">
                <a:solidFill>
                  <a:schemeClr val="tx1">
                    <a:lumMod val="50000"/>
                    <a:lumOff val="50000"/>
                  </a:schemeClr>
                </a:solidFill>
              </a:rPr>
              <a:t>Better homework assignments:</a:t>
            </a:r>
          </a:p>
          <a:p>
            <a:pPr lvl="2">
              <a:lnSpc>
                <a:spcPct val="90000"/>
              </a:lnSpc>
            </a:pPr>
            <a:r>
              <a:rPr lang="en-US" sz="900" dirty="0">
                <a:solidFill>
                  <a:schemeClr val="tx1">
                    <a:lumMod val="50000"/>
                    <a:lumOff val="50000"/>
                  </a:schemeClr>
                </a:solidFill>
              </a:rPr>
              <a:t>Are clear, concise, and well-written</a:t>
            </a:r>
          </a:p>
          <a:p>
            <a:pPr lvl="2">
              <a:lnSpc>
                <a:spcPct val="90000"/>
              </a:lnSpc>
            </a:pPr>
            <a:r>
              <a:rPr lang="en-US" sz="900" dirty="0">
                <a:solidFill>
                  <a:schemeClr val="tx1">
                    <a:lumMod val="50000"/>
                    <a:lumOff val="50000"/>
                  </a:schemeClr>
                </a:solidFill>
              </a:rPr>
              <a:t>Are “correct”– units match up, answers make </a:t>
            </a:r>
            <a:r>
              <a:rPr lang="en-US" sz="900" b="1" dirty="0">
                <a:solidFill>
                  <a:schemeClr val="tx1">
                    <a:lumMod val="50000"/>
                    <a:lumOff val="50000"/>
                  </a:schemeClr>
                </a:solidFill>
              </a:rPr>
              <a:t>intuitive</a:t>
            </a:r>
            <a:r>
              <a:rPr lang="en-US" sz="900" dirty="0">
                <a:solidFill>
                  <a:schemeClr val="tx1">
                    <a:lumMod val="50000"/>
                    <a:lumOff val="50000"/>
                  </a:schemeClr>
                </a:solidFill>
              </a:rPr>
              <a:t> sense</a:t>
            </a:r>
          </a:p>
          <a:p>
            <a:pPr lvl="1">
              <a:lnSpc>
                <a:spcPct val="90000"/>
              </a:lnSpc>
            </a:pPr>
            <a:r>
              <a:rPr lang="en-US" sz="1200" dirty="0">
                <a:solidFill>
                  <a:schemeClr val="tx1">
                    <a:lumMod val="50000"/>
                    <a:lumOff val="50000"/>
                  </a:schemeClr>
                </a:solidFill>
              </a:rPr>
              <a:t>We treat going over the homework like a lecture– bring notes on what you did, questions you may have had, and extensions of the assignment.  You can learn a lot from this</a:t>
            </a:r>
          </a:p>
          <a:p>
            <a:pPr lvl="1">
              <a:lnSpc>
                <a:spcPct val="90000"/>
              </a:lnSpc>
            </a:pPr>
            <a:r>
              <a:rPr lang="en-US" sz="1200" dirty="0">
                <a:solidFill>
                  <a:schemeClr val="tx1">
                    <a:lumMod val="50000"/>
                    <a:lumOff val="50000"/>
                  </a:schemeClr>
                </a:solidFill>
              </a:rPr>
              <a:t>Homework groups:  We’ll assign and switch up periodically</a:t>
            </a:r>
          </a:p>
          <a:p>
            <a:pPr>
              <a:lnSpc>
                <a:spcPct val="90000"/>
              </a:lnSpc>
            </a:pPr>
            <a:r>
              <a:rPr lang="en-US" sz="1600" dirty="0">
                <a:solidFill>
                  <a:schemeClr val="tx1">
                    <a:lumMod val="50000"/>
                    <a:lumOff val="50000"/>
                  </a:schemeClr>
                </a:solidFill>
              </a:rPr>
              <a:t>We like to go fast and cover a lot- feel free to ask questions  </a:t>
            </a:r>
          </a:p>
          <a:p>
            <a:pPr>
              <a:lnSpc>
                <a:spcPct val="90000"/>
              </a:lnSpc>
            </a:pPr>
            <a:r>
              <a:rPr lang="en-US" sz="1600" dirty="0">
                <a:solidFill>
                  <a:schemeClr val="tx1">
                    <a:lumMod val="50000"/>
                    <a:lumOff val="50000"/>
                  </a:schemeClr>
                </a:solidFill>
              </a:rPr>
              <a:t>The more you put into the class, the more you will get out of it</a:t>
            </a:r>
          </a:p>
        </p:txBody>
      </p:sp>
    </p:spTree>
    <p:extLst>
      <p:ext uri="{BB962C8B-B14F-4D97-AF65-F5344CB8AC3E}">
        <p14:creationId xmlns:p14="http://schemas.microsoft.com/office/powerpoint/2010/main" val="193516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4">
                                            <p:txEl>
                                              <p:pRg st="13" end="13"/>
                                            </p:txEl>
                                          </p:spTgt>
                                        </p:tgtEl>
                                        <p:attrNameLst>
                                          <p:attrName>style.visibility</p:attrName>
                                        </p:attrNameLst>
                                      </p:cBhvr>
                                      <p:to>
                                        <p:strVal val="visible"/>
                                      </p:to>
                                    </p:set>
                                    <p:animEffect transition="in" filter="fade">
                                      <p:cBhvr>
                                        <p:cTn id="23" dur="500"/>
                                        <p:tgtEl>
                                          <p:spTgt spid="5124">
                                            <p:txEl>
                                              <p:pRg st="13" end="1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4">
                                            <p:txEl>
                                              <p:pRg st="14" end="14"/>
                                            </p:txEl>
                                          </p:spTgt>
                                        </p:tgtEl>
                                        <p:attrNameLst>
                                          <p:attrName>style.visibility</p:attrName>
                                        </p:attrNameLst>
                                      </p:cBhvr>
                                      <p:to>
                                        <p:strVal val="visible"/>
                                      </p:to>
                                    </p:set>
                                    <p:animEffect transition="in" filter="fade">
                                      <p:cBhvr>
                                        <p:cTn id="28" dur="500"/>
                                        <p:tgtEl>
                                          <p:spTgt spid="512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bg1">
                    <a:lumMod val="50000"/>
                  </a:schemeClr>
                </a:solidFill>
              </a:rPr>
              <a:t>How Does Optimization Compliment Prediction? Beauty Catalog</a:t>
            </a:r>
          </a:p>
        </p:txBody>
      </p:sp>
      <p:sp>
        <p:nvSpPr>
          <p:cNvPr id="11" name="TextBox 10">
            <a:extLst>
              <a:ext uri="{FF2B5EF4-FFF2-40B4-BE49-F238E27FC236}">
                <a16:creationId xmlns:a16="http://schemas.microsoft.com/office/drawing/2014/main" id="{A75B84AE-E458-4FD2-A6F4-68013628F76E}"/>
              </a:ext>
            </a:extLst>
          </p:cNvPr>
          <p:cNvSpPr txBox="1"/>
          <p:nvPr/>
        </p:nvSpPr>
        <p:spPr>
          <a:xfrm>
            <a:off x="1340514" y="3240808"/>
            <a:ext cx="3009609" cy="1477328"/>
          </a:xfrm>
          <a:prstGeom prst="rect">
            <a:avLst/>
          </a:prstGeom>
          <a:noFill/>
        </p:spPr>
        <p:txBody>
          <a:bodyPr wrap="square" rtlCol="0">
            <a:spAutoFit/>
          </a:bodyPr>
          <a:lstStyle/>
          <a:p>
            <a:r>
              <a:rPr lang="en-US" b="1" dirty="0">
                <a:solidFill>
                  <a:schemeClr val="bg1">
                    <a:lumMod val="50000"/>
                  </a:schemeClr>
                </a:solidFill>
              </a:rPr>
              <a:t>Prediction Problem</a:t>
            </a:r>
            <a:r>
              <a:rPr lang="en-US" dirty="0">
                <a:solidFill>
                  <a:schemeClr val="bg1">
                    <a:lumMod val="50000"/>
                  </a:schemeClr>
                </a:solidFill>
              </a:rPr>
              <a:t>:  predict demand for a product on a given page for a certain price (and maybe in relation to other products)</a:t>
            </a:r>
          </a:p>
        </p:txBody>
      </p:sp>
      <p:sp>
        <p:nvSpPr>
          <p:cNvPr id="12" name="TextBox 11">
            <a:extLst>
              <a:ext uri="{FF2B5EF4-FFF2-40B4-BE49-F238E27FC236}">
                <a16:creationId xmlns:a16="http://schemas.microsoft.com/office/drawing/2014/main" id="{D78EF517-D20F-441B-AD0C-09186205DD4D}"/>
              </a:ext>
            </a:extLst>
          </p:cNvPr>
          <p:cNvSpPr txBox="1"/>
          <p:nvPr/>
        </p:nvSpPr>
        <p:spPr>
          <a:xfrm>
            <a:off x="4686300" y="3240808"/>
            <a:ext cx="2785850" cy="369332"/>
          </a:xfrm>
          <a:prstGeom prst="rect">
            <a:avLst/>
          </a:prstGeom>
          <a:noFill/>
        </p:spPr>
        <p:txBody>
          <a:bodyPr wrap="square" rtlCol="0">
            <a:spAutoFit/>
          </a:bodyPr>
          <a:lstStyle/>
          <a:p>
            <a:r>
              <a:rPr lang="en-US" b="1" dirty="0">
                <a:solidFill>
                  <a:schemeClr val="bg1">
                    <a:lumMod val="50000"/>
                  </a:schemeClr>
                </a:solidFill>
              </a:rPr>
              <a:t>Optimization Problem?</a:t>
            </a:r>
            <a:r>
              <a:rPr lang="en-US" dirty="0">
                <a:solidFill>
                  <a:schemeClr val="bg1">
                    <a:lumMod val="50000"/>
                  </a:schemeClr>
                </a:solidFill>
              </a:rPr>
              <a:t>:</a:t>
            </a:r>
          </a:p>
        </p:txBody>
      </p:sp>
      <p:sp>
        <p:nvSpPr>
          <p:cNvPr id="13" name="TextBox 12">
            <a:extLst>
              <a:ext uri="{FF2B5EF4-FFF2-40B4-BE49-F238E27FC236}">
                <a16:creationId xmlns:a16="http://schemas.microsoft.com/office/drawing/2014/main" id="{000AD7EB-4EE4-45DD-944B-2BD81B9131FF}"/>
              </a:ext>
            </a:extLst>
          </p:cNvPr>
          <p:cNvSpPr txBox="1"/>
          <p:nvPr/>
        </p:nvSpPr>
        <p:spPr>
          <a:xfrm>
            <a:off x="4686300" y="3517806"/>
            <a:ext cx="2785850" cy="1200329"/>
          </a:xfrm>
          <a:prstGeom prst="rect">
            <a:avLst/>
          </a:prstGeom>
          <a:noFill/>
        </p:spPr>
        <p:txBody>
          <a:bodyPr wrap="square" rtlCol="0">
            <a:spAutoFit/>
          </a:bodyPr>
          <a:lstStyle/>
          <a:p>
            <a:r>
              <a:rPr lang="en-US" dirty="0">
                <a:solidFill>
                  <a:schemeClr val="bg1">
                    <a:lumMod val="50000"/>
                  </a:schemeClr>
                </a:solidFill>
              </a:rPr>
              <a:t>Each ad can only be placed once (it has predictions for every page).  Actually good for automation too!</a:t>
            </a:r>
          </a:p>
        </p:txBody>
      </p:sp>
      <p:pic>
        <p:nvPicPr>
          <p:cNvPr id="5" name="Picture 4">
            <a:extLst>
              <a:ext uri="{FF2B5EF4-FFF2-40B4-BE49-F238E27FC236}">
                <a16:creationId xmlns:a16="http://schemas.microsoft.com/office/drawing/2014/main" id="{B055D072-8F62-41DE-8700-C6B9D98B02EF}"/>
              </a:ext>
            </a:extLst>
          </p:cNvPr>
          <p:cNvPicPr>
            <a:picLocks noChangeAspect="1"/>
          </p:cNvPicPr>
          <p:nvPr/>
        </p:nvPicPr>
        <p:blipFill>
          <a:blip r:embed="rId2"/>
          <a:stretch>
            <a:fillRect/>
          </a:stretch>
        </p:blipFill>
        <p:spPr>
          <a:xfrm>
            <a:off x="2811413" y="892514"/>
            <a:ext cx="3278750" cy="234829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3133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AB7C-E355-4535-B7A5-B0B83C043B37}"/>
              </a:ext>
            </a:extLst>
          </p:cNvPr>
          <p:cNvSpPr>
            <a:spLocks noGrp="1"/>
          </p:cNvSpPr>
          <p:nvPr>
            <p:ph type="title"/>
          </p:nvPr>
        </p:nvSpPr>
        <p:spPr/>
        <p:txBody>
          <a:bodyPr>
            <a:noAutofit/>
          </a:bodyPr>
          <a:lstStyle/>
          <a:p>
            <a:r>
              <a:rPr lang="en-US" sz="2800" dirty="0">
                <a:solidFill>
                  <a:schemeClr val="bg1">
                    <a:lumMod val="50000"/>
                  </a:schemeClr>
                </a:solidFill>
              </a:rPr>
              <a:t>Optimization to Create Customer Engagement</a:t>
            </a:r>
          </a:p>
        </p:txBody>
      </p:sp>
      <p:pic>
        <p:nvPicPr>
          <p:cNvPr id="5" name="Picture 4">
            <a:extLst>
              <a:ext uri="{FF2B5EF4-FFF2-40B4-BE49-F238E27FC236}">
                <a16:creationId xmlns:a16="http://schemas.microsoft.com/office/drawing/2014/main" id="{A3980B9E-9B29-42A6-87F8-58EE7A5FECBD}"/>
              </a:ext>
            </a:extLst>
          </p:cNvPr>
          <p:cNvPicPr>
            <a:picLocks noChangeAspect="1"/>
          </p:cNvPicPr>
          <p:nvPr/>
        </p:nvPicPr>
        <p:blipFill>
          <a:blip r:embed="rId2"/>
          <a:stretch>
            <a:fillRect/>
          </a:stretch>
        </p:blipFill>
        <p:spPr>
          <a:xfrm>
            <a:off x="955340" y="1076579"/>
            <a:ext cx="3315276" cy="1369299"/>
          </a:xfrm>
          <a:prstGeom prst="rect">
            <a:avLst/>
          </a:prstGeom>
        </p:spPr>
      </p:pic>
      <p:pic>
        <p:nvPicPr>
          <p:cNvPr id="6" name="Picture 5">
            <a:extLst>
              <a:ext uri="{FF2B5EF4-FFF2-40B4-BE49-F238E27FC236}">
                <a16:creationId xmlns:a16="http://schemas.microsoft.com/office/drawing/2014/main" id="{F97EE22E-98FF-436F-97E9-25C1EE07C25B}"/>
              </a:ext>
            </a:extLst>
          </p:cNvPr>
          <p:cNvPicPr>
            <a:picLocks noChangeAspect="1"/>
          </p:cNvPicPr>
          <p:nvPr/>
        </p:nvPicPr>
        <p:blipFill>
          <a:blip r:embed="rId3"/>
          <a:stretch>
            <a:fillRect/>
          </a:stretch>
        </p:blipFill>
        <p:spPr>
          <a:xfrm>
            <a:off x="955340" y="1093203"/>
            <a:ext cx="962336" cy="287012"/>
          </a:xfrm>
          <a:prstGeom prst="rect">
            <a:avLst/>
          </a:prstGeom>
        </p:spPr>
      </p:pic>
      <p:pic>
        <p:nvPicPr>
          <p:cNvPr id="7" name="Picture 6">
            <a:extLst>
              <a:ext uri="{FF2B5EF4-FFF2-40B4-BE49-F238E27FC236}">
                <a16:creationId xmlns:a16="http://schemas.microsoft.com/office/drawing/2014/main" id="{64A16836-040A-4390-ACFA-34646F269B34}"/>
              </a:ext>
            </a:extLst>
          </p:cNvPr>
          <p:cNvPicPr>
            <a:picLocks noChangeAspect="1"/>
          </p:cNvPicPr>
          <p:nvPr/>
        </p:nvPicPr>
        <p:blipFill>
          <a:blip r:embed="rId4"/>
          <a:stretch>
            <a:fillRect/>
          </a:stretch>
        </p:blipFill>
        <p:spPr>
          <a:xfrm>
            <a:off x="3418933" y="1830999"/>
            <a:ext cx="5283336" cy="1288265"/>
          </a:xfrm>
          <a:prstGeom prst="rect">
            <a:avLst/>
          </a:prstGeom>
        </p:spPr>
      </p:pic>
      <p:sp>
        <p:nvSpPr>
          <p:cNvPr id="8" name="TextBox 7">
            <a:extLst>
              <a:ext uri="{FF2B5EF4-FFF2-40B4-BE49-F238E27FC236}">
                <a16:creationId xmlns:a16="http://schemas.microsoft.com/office/drawing/2014/main" id="{5340264D-295C-45AD-983C-4E68B6A95315}"/>
              </a:ext>
            </a:extLst>
          </p:cNvPr>
          <p:cNvSpPr txBox="1"/>
          <p:nvPr/>
        </p:nvSpPr>
        <p:spPr>
          <a:xfrm>
            <a:off x="1216959" y="3392603"/>
            <a:ext cx="3086100" cy="830997"/>
          </a:xfrm>
          <a:prstGeom prst="rect">
            <a:avLst/>
          </a:prstGeom>
          <a:noFill/>
        </p:spPr>
        <p:txBody>
          <a:bodyPr wrap="square" rtlCol="0">
            <a:spAutoFit/>
          </a:bodyPr>
          <a:lstStyle/>
          <a:p>
            <a:r>
              <a:rPr lang="en-US" sz="1200" dirty="0">
                <a:solidFill>
                  <a:srgbClr val="0070C0"/>
                </a:solidFill>
              </a:rPr>
              <a:t>105,000 Customers</a:t>
            </a:r>
          </a:p>
          <a:p>
            <a:r>
              <a:rPr lang="en-US" sz="1200" dirty="0">
                <a:solidFill>
                  <a:srgbClr val="0070C0"/>
                </a:solidFill>
              </a:rPr>
              <a:t>  73,000 Carriers</a:t>
            </a:r>
          </a:p>
          <a:p>
            <a:r>
              <a:rPr lang="en-US" sz="1200" dirty="0">
                <a:solidFill>
                  <a:srgbClr val="0070C0"/>
                </a:solidFill>
              </a:rPr>
              <a:t>200,000 (and growing) loads per year</a:t>
            </a:r>
          </a:p>
          <a:p>
            <a:r>
              <a:rPr lang="en-US" sz="1200" dirty="0">
                <a:solidFill>
                  <a:srgbClr val="0070C0"/>
                </a:solidFill>
              </a:rPr>
              <a:t>Many constraints and rules for the routes</a:t>
            </a:r>
          </a:p>
        </p:txBody>
      </p:sp>
      <p:sp>
        <p:nvSpPr>
          <p:cNvPr id="9" name="TextBox 8">
            <a:extLst>
              <a:ext uri="{FF2B5EF4-FFF2-40B4-BE49-F238E27FC236}">
                <a16:creationId xmlns:a16="http://schemas.microsoft.com/office/drawing/2014/main" id="{08A85CC5-6628-4CE0-9A1B-D1A5C300A132}"/>
              </a:ext>
            </a:extLst>
          </p:cNvPr>
          <p:cNvSpPr txBox="1"/>
          <p:nvPr/>
        </p:nvSpPr>
        <p:spPr>
          <a:xfrm>
            <a:off x="89748" y="2935950"/>
            <a:ext cx="3796748" cy="461665"/>
          </a:xfrm>
          <a:prstGeom prst="rect">
            <a:avLst/>
          </a:prstGeom>
          <a:noFill/>
        </p:spPr>
        <p:txBody>
          <a:bodyPr wrap="square" rtlCol="0" anchor="ctr">
            <a:spAutoFit/>
          </a:bodyPr>
          <a:lstStyle/>
          <a:p>
            <a:pPr algn="ctr"/>
            <a:r>
              <a:rPr lang="en-US" sz="2400" b="1" dirty="0">
                <a:solidFill>
                  <a:srgbClr val="0070C0"/>
                </a:solidFill>
              </a:rPr>
              <a:t>Challenges:</a:t>
            </a:r>
            <a:endParaRPr lang="en-US" sz="2400" dirty="0">
              <a:solidFill>
                <a:srgbClr val="0070C0"/>
              </a:solidFill>
            </a:endParaRPr>
          </a:p>
        </p:txBody>
      </p:sp>
      <p:sp>
        <p:nvSpPr>
          <p:cNvPr id="10" name="TextBox 9">
            <a:extLst>
              <a:ext uri="{FF2B5EF4-FFF2-40B4-BE49-F238E27FC236}">
                <a16:creationId xmlns:a16="http://schemas.microsoft.com/office/drawing/2014/main" id="{33EF04EA-811B-4CD1-A889-0132F5B50AFB}"/>
              </a:ext>
            </a:extLst>
          </p:cNvPr>
          <p:cNvSpPr txBox="1"/>
          <p:nvPr/>
        </p:nvSpPr>
        <p:spPr>
          <a:xfrm>
            <a:off x="3961925" y="3227124"/>
            <a:ext cx="3376804" cy="461665"/>
          </a:xfrm>
          <a:prstGeom prst="rect">
            <a:avLst/>
          </a:prstGeom>
          <a:noFill/>
        </p:spPr>
        <p:txBody>
          <a:bodyPr wrap="square" rtlCol="0" anchor="ctr">
            <a:spAutoFit/>
          </a:bodyPr>
          <a:lstStyle/>
          <a:p>
            <a:pPr algn="ctr"/>
            <a:r>
              <a:rPr lang="en-US" sz="2400" b="1" dirty="0">
                <a:solidFill>
                  <a:srgbClr val="0070C0"/>
                </a:solidFill>
              </a:rPr>
              <a:t>Revenue Benefits:</a:t>
            </a:r>
            <a:endParaRPr lang="en-US" sz="2400" dirty="0">
              <a:solidFill>
                <a:srgbClr val="0070C0"/>
              </a:solidFill>
            </a:endParaRPr>
          </a:p>
        </p:txBody>
      </p:sp>
      <p:sp>
        <p:nvSpPr>
          <p:cNvPr id="11" name="TextBox 10">
            <a:extLst>
              <a:ext uri="{FF2B5EF4-FFF2-40B4-BE49-F238E27FC236}">
                <a16:creationId xmlns:a16="http://schemas.microsoft.com/office/drawing/2014/main" id="{31523C11-0115-4027-AA40-0C675E8F1640}"/>
              </a:ext>
            </a:extLst>
          </p:cNvPr>
          <p:cNvSpPr txBox="1"/>
          <p:nvPr/>
        </p:nvSpPr>
        <p:spPr>
          <a:xfrm>
            <a:off x="4706472" y="3623435"/>
            <a:ext cx="3314698" cy="1015663"/>
          </a:xfrm>
          <a:prstGeom prst="rect">
            <a:avLst/>
          </a:prstGeom>
          <a:noFill/>
        </p:spPr>
        <p:txBody>
          <a:bodyPr wrap="square" rtlCol="0">
            <a:spAutoFit/>
          </a:bodyPr>
          <a:lstStyle/>
          <a:p>
            <a:r>
              <a:rPr lang="en-US" sz="1200" dirty="0">
                <a:solidFill>
                  <a:srgbClr val="0070C0"/>
                </a:solidFill>
              </a:rPr>
              <a:t>“Optimizer capabilities has helped us secure several large customer opportunities…” </a:t>
            </a:r>
          </a:p>
          <a:p>
            <a:endParaRPr lang="en-US" sz="1200" dirty="0">
              <a:solidFill>
                <a:srgbClr val="0070C0"/>
              </a:solidFill>
            </a:endParaRPr>
          </a:p>
          <a:p>
            <a:r>
              <a:rPr lang="en-US" sz="1200" dirty="0">
                <a:solidFill>
                  <a:srgbClr val="0070C0"/>
                </a:solidFill>
              </a:rPr>
              <a:t>The technical capability helps increase customer engagement</a:t>
            </a:r>
          </a:p>
        </p:txBody>
      </p:sp>
    </p:spTree>
    <p:extLst>
      <p:ext uri="{BB962C8B-B14F-4D97-AF65-F5344CB8AC3E}">
        <p14:creationId xmlns:p14="http://schemas.microsoft.com/office/powerpoint/2010/main" val="4791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bg1">
                    <a:lumMod val="50000"/>
                  </a:schemeClr>
                </a:solidFill>
              </a:rPr>
              <a:t>How would you schedule </a:t>
            </a:r>
            <a:br>
              <a:rPr lang="en-US" sz="2800" dirty="0">
                <a:solidFill>
                  <a:schemeClr val="bg1">
                    <a:lumMod val="50000"/>
                  </a:schemeClr>
                </a:solidFill>
              </a:rPr>
            </a:br>
            <a:r>
              <a:rPr lang="en-US" sz="2800" dirty="0">
                <a:solidFill>
                  <a:schemeClr val="bg1">
                    <a:lumMod val="50000"/>
                  </a:schemeClr>
                </a:solidFill>
              </a:rPr>
              <a:t>nurses at a large hospital?</a:t>
            </a:r>
          </a:p>
        </p:txBody>
      </p:sp>
      <p:sp>
        <p:nvSpPr>
          <p:cNvPr id="3" name="Content Placeholder 2"/>
          <p:cNvSpPr>
            <a:spLocks noGrp="1"/>
          </p:cNvSpPr>
          <p:nvPr>
            <p:ph idx="1"/>
          </p:nvPr>
        </p:nvSpPr>
        <p:spPr>
          <a:xfrm>
            <a:off x="194794" y="1655153"/>
            <a:ext cx="8229600" cy="3394472"/>
          </a:xfrm>
        </p:spPr>
        <p:txBody>
          <a:bodyPr>
            <a:normAutofit/>
          </a:bodyPr>
          <a:lstStyle/>
          <a:p>
            <a:r>
              <a:rPr lang="en-US" sz="2400" dirty="0">
                <a:solidFill>
                  <a:schemeClr val="bg1">
                    <a:lumMod val="50000"/>
                  </a:schemeClr>
                </a:solidFill>
              </a:rPr>
              <a:t>Sort (like the airline pricing example)?</a:t>
            </a:r>
          </a:p>
          <a:p>
            <a:endParaRPr lang="en-US" sz="2400" dirty="0">
              <a:solidFill>
                <a:schemeClr val="bg1">
                  <a:lumMod val="50000"/>
                </a:schemeClr>
              </a:solidFill>
            </a:endParaRPr>
          </a:p>
          <a:p>
            <a:r>
              <a:rPr lang="en-US" sz="2400" dirty="0">
                <a:solidFill>
                  <a:schemeClr val="bg1">
                    <a:lumMod val="50000"/>
                  </a:schemeClr>
                </a:solidFill>
              </a:rPr>
              <a:t>Enumerate (like the shortest path problem)?</a:t>
            </a:r>
          </a:p>
          <a:p>
            <a:endParaRPr lang="en-US" sz="2400" dirty="0">
              <a:solidFill>
                <a:schemeClr val="bg1">
                  <a:lumMod val="50000"/>
                </a:schemeClr>
              </a:solidFill>
            </a:endParaRPr>
          </a:p>
          <a:p>
            <a:r>
              <a:rPr lang="en-US" sz="2400" dirty="0">
                <a:solidFill>
                  <a:schemeClr val="bg1">
                    <a:lumMod val="50000"/>
                  </a:schemeClr>
                </a:solidFill>
              </a:rPr>
              <a:t>Tweak results to find a good solution (like our machine scheduling problem)?</a:t>
            </a:r>
          </a:p>
          <a:p>
            <a:endParaRPr lang="en-US" sz="2400" dirty="0">
              <a:solidFill>
                <a:schemeClr val="bg1">
                  <a:lumMod val="50000"/>
                </a:schemeClr>
              </a:solidFill>
            </a:endParaRPr>
          </a:p>
          <a:p>
            <a:endParaRPr lang="en-US" sz="2400" dirty="0">
              <a:solidFill>
                <a:schemeClr val="bg1">
                  <a:lumMod val="50000"/>
                </a:schemeClr>
              </a:solidFill>
            </a:endParaRPr>
          </a:p>
          <a:p>
            <a:endParaRPr lang="en-US" sz="2400" dirty="0">
              <a:solidFill>
                <a:schemeClr val="bg1">
                  <a:lumMod val="50000"/>
                </a:schemeClr>
              </a:solidFill>
            </a:endParaRPr>
          </a:p>
          <a:p>
            <a:pPr marL="0" indent="0">
              <a:buNone/>
            </a:pPr>
            <a:endParaRPr lang="en-US" sz="2400" dirty="0">
              <a:solidFill>
                <a:schemeClr val="bg1">
                  <a:lumMod val="50000"/>
                </a:schemeClr>
              </a:solidFill>
            </a:endParaRPr>
          </a:p>
        </p:txBody>
      </p:sp>
      <p:pic>
        <p:nvPicPr>
          <p:cNvPr id="5" name="Picture 4"/>
          <p:cNvPicPr>
            <a:picLocks noChangeAspect="1"/>
          </p:cNvPicPr>
          <p:nvPr/>
        </p:nvPicPr>
        <p:blipFill>
          <a:blip r:embed="rId2"/>
          <a:stretch>
            <a:fillRect/>
          </a:stretch>
        </p:blipFill>
        <p:spPr>
          <a:xfrm>
            <a:off x="6582335" y="934570"/>
            <a:ext cx="2296098" cy="1714500"/>
          </a:xfrm>
          <a:prstGeom prst="rect">
            <a:avLst/>
          </a:prstGeom>
        </p:spPr>
      </p:pic>
    </p:spTree>
    <p:extLst>
      <p:ext uri="{BB962C8B-B14F-4D97-AF65-F5344CB8AC3E}">
        <p14:creationId xmlns:p14="http://schemas.microsoft.com/office/powerpoint/2010/main" val="243590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Rectangle 2"/>
          <p:cNvSpPr>
            <a:spLocks noGrp="1" noChangeArrowheads="1"/>
          </p:cNvSpPr>
          <p:nvPr>
            <p:ph type="title"/>
          </p:nvPr>
        </p:nvSpPr>
        <p:spPr/>
        <p:txBody>
          <a:bodyPr>
            <a:noAutofit/>
          </a:bodyPr>
          <a:lstStyle/>
          <a:p>
            <a:r>
              <a:rPr lang="en-US" sz="2800" dirty="0">
                <a:solidFill>
                  <a:schemeClr val="bg1">
                    <a:lumMod val="50000"/>
                  </a:schemeClr>
                </a:solidFill>
              </a:rPr>
              <a:t>Why is it Difficult to Schedule</a:t>
            </a:r>
            <a:br>
              <a:rPr lang="en-US" sz="2800" dirty="0">
                <a:solidFill>
                  <a:schemeClr val="bg1">
                    <a:lumMod val="50000"/>
                  </a:schemeClr>
                </a:solidFill>
              </a:rPr>
            </a:br>
            <a:r>
              <a:rPr lang="en-US" sz="2800" dirty="0">
                <a:solidFill>
                  <a:schemeClr val="bg1">
                    <a:lumMod val="50000"/>
                  </a:schemeClr>
                </a:solidFill>
              </a:rPr>
              <a:t>Nurses at a Large Hospital?</a:t>
            </a:r>
          </a:p>
        </p:txBody>
      </p:sp>
      <p:sp>
        <p:nvSpPr>
          <p:cNvPr id="2079747" name="Rectangle 3"/>
          <p:cNvSpPr>
            <a:spLocks noGrp="1" noChangeArrowheads="1"/>
          </p:cNvSpPr>
          <p:nvPr>
            <p:ph type="body" idx="1"/>
          </p:nvPr>
        </p:nvSpPr>
        <p:spPr>
          <a:xfrm>
            <a:off x="194982" y="1109382"/>
            <a:ext cx="5177118" cy="3829050"/>
          </a:xfrm>
        </p:spPr>
        <p:txBody>
          <a:bodyPr>
            <a:noAutofit/>
          </a:bodyPr>
          <a:lstStyle/>
          <a:p>
            <a:pPr>
              <a:lnSpc>
                <a:spcPct val="80000"/>
              </a:lnSpc>
            </a:pPr>
            <a:r>
              <a:rPr lang="en-US" sz="1400" dirty="0">
                <a:solidFill>
                  <a:schemeClr val="bg1">
                    <a:lumMod val="50000"/>
                  </a:schemeClr>
                </a:solidFill>
              </a:rPr>
              <a:t>Demand for nurses with various skills can vary by time of day and by department</a:t>
            </a:r>
          </a:p>
          <a:p>
            <a:pPr>
              <a:lnSpc>
                <a:spcPct val="80000"/>
              </a:lnSpc>
            </a:pPr>
            <a:endParaRPr lang="en-US" sz="1400" dirty="0">
              <a:solidFill>
                <a:schemeClr val="bg1">
                  <a:lumMod val="50000"/>
                </a:schemeClr>
              </a:solidFill>
            </a:endParaRPr>
          </a:p>
          <a:p>
            <a:pPr>
              <a:lnSpc>
                <a:spcPct val="80000"/>
              </a:lnSpc>
            </a:pPr>
            <a:r>
              <a:rPr lang="en-US" sz="1400" dirty="0">
                <a:solidFill>
                  <a:schemeClr val="bg1">
                    <a:lumMod val="50000"/>
                  </a:schemeClr>
                </a:solidFill>
              </a:rPr>
              <a:t>Nurses have various skills, different pay rates, different availability for work</a:t>
            </a:r>
          </a:p>
          <a:p>
            <a:pPr>
              <a:lnSpc>
                <a:spcPct val="80000"/>
              </a:lnSpc>
            </a:pPr>
            <a:endParaRPr lang="en-US" sz="1400" dirty="0">
              <a:solidFill>
                <a:schemeClr val="bg1">
                  <a:lumMod val="50000"/>
                </a:schemeClr>
              </a:solidFill>
            </a:endParaRPr>
          </a:p>
          <a:p>
            <a:pPr>
              <a:lnSpc>
                <a:spcPct val="80000"/>
              </a:lnSpc>
            </a:pPr>
            <a:r>
              <a:rPr lang="en-US" sz="1400" dirty="0">
                <a:solidFill>
                  <a:schemeClr val="bg1">
                    <a:lumMod val="50000"/>
                  </a:schemeClr>
                </a:solidFill>
              </a:rPr>
              <a:t>There are many different rules and regulations– number of hours worked, time off, who can work together, stability of schedule, </a:t>
            </a:r>
            <a:r>
              <a:rPr lang="en-US" sz="1400" dirty="0" err="1">
                <a:solidFill>
                  <a:schemeClr val="bg1">
                    <a:lumMod val="50000"/>
                  </a:schemeClr>
                </a:solidFill>
              </a:rPr>
              <a:t>etc</a:t>
            </a:r>
            <a:endParaRPr lang="en-US" sz="1400" dirty="0">
              <a:solidFill>
                <a:schemeClr val="bg1">
                  <a:lumMod val="50000"/>
                </a:schemeClr>
              </a:solidFill>
            </a:endParaRPr>
          </a:p>
          <a:p>
            <a:pPr>
              <a:lnSpc>
                <a:spcPct val="80000"/>
              </a:lnSpc>
            </a:pPr>
            <a:endParaRPr lang="en-US" sz="1400" dirty="0">
              <a:solidFill>
                <a:schemeClr val="bg1">
                  <a:lumMod val="50000"/>
                </a:schemeClr>
              </a:solidFill>
            </a:endParaRPr>
          </a:p>
          <a:p>
            <a:pPr>
              <a:lnSpc>
                <a:spcPct val="80000"/>
              </a:lnSpc>
            </a:pPr>
            <a:r>
              <a:rPr lang="en-US" sz="1400" dirty="0">
                <a:solidFill>
                  <a:schemeClr val="bg1">
                    <a:lumMod val="50000"/>
                  </a:schemeClr>
                </a:solidFill>
              </a:rPr>
              <a:t>There are many objectives to balance– minimizing cost, maximizing service, maintaining a satisfied nurse staff (through good and fair scheduling)</a:t>
            </a:r>
          </a:p>
          <a:p>
            <a:pPr>
              <a:lnSpc>
                <a:spcPct val="80000"/>
              </a:lnSpc>
            </a:pPr>
            <a:endParaRPr lang="en-US" sz="1400" dirty="0">
              <a:solidFill>
                <a:schemeClr val="bg1">
                  <a:lumMod val="50000"/>
                </a:schemeClr>
              </a:solidFill>
            </a:endParaRPr>
          </a:p>
          <a:p>
            <a:pPr>
              <a:lnSpc>
                <a:spcPct val="80000"/>
              </a:lnSpc>
            </a:pPr>
            <a:r>
              <a:rPr lang="en-US" sz="1400" dirty="0">
                <a:solidFill>
                  <a:schemeClr val="bg1">
                    <a:lumMod val="50000"/>
                  </a:schemeClr>
                </a:solidFill>
              </a:rPr>
              <a:t>Creating schedules manually is time consuming and tedious– and stills creates poor schedules. Using simple automated rules can quickly lead to bad schedules.  Optimization technology can sort through all possibilities and return good solutions</a:t>
            </a:r>
          </a:p>
          <a:p>
            <a:pPr>
              <a:lnSpc>
                <a:spcPct val="80000"/>
              </a:lnSpc>
            </a:pPr>
            <a:endParaRPr lang="en-US" sz="1400" dirty="0">
              <a:solidFill>
                <a:schemeClr val="bg1">
                  <a:lumMod val="50000"/>
                </a:schemeClr>
              </a:solidFill>
            </a:endParaRPr>
          </a:p>
        </p:txBody>
      </p:sp>
      <p:pic>
        <p:nvPicPr>
          <p:cNvPr id="2079748" name="Picture 4"/>
          <p:cNvPicPr>
            <a:picLocks noChangeAspect="1" noChangeArrowheads="1"/>
          </p:cNvPicPr>
          <p:nvPr/>
        </p:nvPicPr>
        <p:blipFill>
          <a:blip r:embed="rId2">
            <a:extLst>
              <a:ext uri="{28A0092B-C50C-407E-A947-70E740481C1C}">
                <a14:useLocalDpi xmlns:a14="http://schemas.microsoft.com/office/drawing/2010/main" val="0"/>
              </a:ext>
            </a:extLst>
          </a:blip>
          <a:srcRect t="17123"/>
          <a:stretch>
            <a:fillRect/>
          </a:stretch>
        </p:blipFill>
        <p:spPr bwMode="auto">
          <a:xfrm>
            <a:off x="5372100" y="1078416"/>
            <a:ext cx="1978819" cy="887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pic>
        <p:nvPicPr>
          <p:cNvPr id="2079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509" y="1905383"/>
            <a:ext cx="1978819" cy="106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pic>
        <p:nvPicPr>
          <p:cNvPr id="20797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065" y="2661795"/>
            <a:ext cx="3078956"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pic>
        <p:nvPicPr>
          <p:cNvPr id="3" name="Picture 2">
            <a:extLst>
              <a:ext uri="{FF2B5EF4-FFF2-40B4-BE49-F238E27FC236}">
                <a16:creationId xmlns:a16="http://schemas.microsoft.com/office/drawing/2014/main" id="{0966C78B-A79D-D21B-0B59-68562B564E94}"/>
              </a:ext>
            </a:extLst>
          </p:cNvPr>
          <p:cNvPicPr>
            <a:picLocks noChangeAspect="1"/>
          </p:cNvPicPr>
          <p:nvPr/>
        </p:nvPicPr>
        <p:blipFill>
          <a:blip r:embed="rId5"/>
          <a:stretch>
            <a:fillRect/>
          </a:stretch>
        </p:blipFill>
        <p:spPr>
          <a:xfrm>
            <a:off x="5606793" y="3178069"/>
            <a:ext cx="1509432" cy="1509432"/>
          </a:xfrm>
          <a:prstGeom prst="rect">
            <a:avLst/>
          </a:prstGeom>
        </p:spPr>
      </p:pic>
    </p:spTree>
    <p:extLst>
      <p:ext uri="{BB962C8B-B14F-4D97-AF65-F5344CB8AC3E}">
        <p14:creationId xmlns:p14="http://schemas.microsoft.com/office/powerpoint/2010/main" val="1932623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79747">
                                            <p:txEl>
                                              <p:pRg st="0" end="0"/>
                                            </p:txEl>
                                          </p:spTgt>
                                        </p:tgtEl>
                                        <p:attrNameLst>
                                          <p:attrName>style.visibility</p:attrName>
                                        </p:attrNameLst>
                                      </p:cBhvr>
                                      <p:to>
                                        <p:strVal val="visible"/>
                                      </p:to>
                                    </p:set>
                                    <p:animEffect transition="in" filter="blinds(horizontal)">
                                      <p:cBhvr>
                                        <p:cTn id="7" dur="500"/>
                                        <p:tgtEl>
                                          <p:spTgt spid="2079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79748"/>
                                        </p:tgtEl>
                                        <p:attrNameLst>
                                          <p:attrName>style.visibility</p:attrName>
                                        </p:attrNameLst>
                                      </p:cBhvr>
                                      <p:to>
                                        <p:strVal val="visible"/>
                                      </p:to>
                                    </p:set>
                                    <p:animEffect transition="in" filter="blinds(horizontal)">
                                      <p:cBhvr>
                                        <p:cTn id="10" dur="500"/>
                                        <p:tgtEl>
                                          <p:spTgt spid="20797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79747">
                                            <p:txEl>
                                              <p:pRg st="2" end="2"/>
                                            </p:txEl>
                                          </p:spTgt>
                                        </p:tgtEl>
                                        <p:attrNameLst>
                                          <p:attrName>style.visibility</p:attrName>
                                        </p:attrNameLst>
                                      </p:cBhvr>
                                      <p:to>
                                        <p:strVal val="visible"/>
                                      </p:to>
                                    </p:set>
                                    <p:animEffect transition="in" filter="blinds(horizontal)">
                                      <p:cBhvr>
                                        <p:cTn id="15" dur="500"/>
                                        <p:tgtEl>
                                          <p:spTgt spid="207974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79749"/>
                                        </p:tgtEl>
                                        <p:attrNameLst>
                                          <p:attrName>style.visibility</p:attrName>
                                        </p:attrNameLst>
                                      </p:cBhvr>
                                      <p:to>
                                        <p:strVal val="visible"/>
                                      </p:to>
                                    </p:set>
                                    <p:animEffect transition="in" filter="blinds(horizontal)">
                                      <p:cBhvr>
                                        <p:cTn id="18" dur="500"/>
                                        <p:tgtEl>
                                          <p:spTgt spid="20797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79747">
                                            <p:txEl>
                                              <p:pRg st="4" end="4"/>
                                            </p:txEl>
                                          </p:spTgt>
                                        </p:tgtEl>
                                        <p:attrNameLst>
                                          <p:attrName>style.visibility</p:attrName>
                                        </p:attrNameLst>
                                      </p:cBhvr>
                                      <p:to>
                                        <p:strVal val="visible"/>
                                      </p:to>
                                    </p:set>
                                    <p:animEffect transition="in" filter="blinds(horizontal)">
                                      <p:cBhvr>
                                        <p:cTn id="23" dur="500"/>
                                        <p:tgtEl>
                                          <p:spTgt spid="2079747">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079750"/>
                                        </p:tgtEl>
                                        <p:attrNameLst>
                                          <p:attrName>style.visibility</p:attrName>
                                        </p:attrNameLst>
                                      </p:cBhvr>
                                      <p:to>
                                        <p:strVal val="visible"/>
                                      </p:to>
                                    </p:set>
                                    <p:animEffect transition="in" filter="blinds(horizontal)">
                                      <p:cBhvr>
                                        <p:cTn id="26" dur="500"/>
                                        <p:tgtEl>
                                          <p:spTgt spid="20797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79747">
                                            <p:txEl>
                                              <p:pRg st="6" end="6"/>
                                            </p:txEl>
                                          </p:spTgt>
                                        </p:tgtEl>
                                        <p:attrNameLst>
                                          <p:attrName>style.visibility</p:attrName>
                                        </p:attrNameLst>
                                      </p:cBhvr>
                                      <p:to>
                                        <p:strVal val="visible"/>
                                      </p:to>
                                    </p:set>
                                    <p:animEffect transition="in" filter="blinds(horizontal)">
                                      <p:cBhvr>
                                        <p:cTn id="31" dur="500"/>
                                        <p:tgtEl>
                                          <p:spTgt spid="2079747">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079747">
                                            <p:txEl>
                                              <p:pRg st="8" end="8"/>
                                            </p:txEl>
                                          </p:spTgt>
                                        </p:tgtEl>
                                        <p:attrNameLst>
                                          <p:attrName>style.visibility</p:attrName>
                                        </p:attrNameLst>
                                      </p:cBhvr>
                                      <p:to>
                                        <p:strVal val="visible"/>
                                      </p:to>
                                    </p:set>
                                    <p:animEffect transition="in" filter="blinds(horizontal)">
                                      <p:cBhvr>
                                        <p:cTn id="41" dur="500"/>
                                        <p:tgtEl>
                                          <p:spTgt spid="20797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74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770" name="Rectangle 2"/>
          <p:cNvSpPr>
            <a:spLocks noGrp="1" noChangeArrowheads="1"/>
          </p:cNvSpPr>
          <p:nvPr>
            <p:ph type="title"/>
          </p:nvPr>
        </p:nvSpPr>
        <p:spPr/>
        <p:txBody>
          <a:bodyPr>
            <a:noAutofit/>
          </a:bodyPr>
          <a:lstStyle/>
          <a:p>
            <a:r>
              <a:rPr lang="en-US" sz="2800" dirty="0">
                <a:solidFill>
                  <a:schemeClr val="bg1">
                    <a:lumMod val="50000"/>
                  </a:schemeClr>
                </a:solidFill>
              </a:rPr>
              <a:t>What Would be the Benefits of Good Scheduling?</a:t>
            </a:r>
          </a:p>
        </p:txBody>
      </p:sp>
      <p:sp>
        <p:nvSpPr>
          <p:cNvPr id="2080771" name="Rectangle 3"/>
          <p:cNvSpPr>
            <a:spLocks noGrp="1" noChangeArrowheads="1"/>
          </p:cNvSpPr>
          <p:nvPr>
            <p:ph type="body" idx="1"/>
          </p:nvPr>
        </p:nvSpPr>
        <p:spPr/>
        <p:txBody>
          <a:bodyPr>
            <a:normAutofit fontScale="55000" lnSpcReduction="20000"/>
          </a:bodyPr>
          <a:lstStyle/>
          <a:p>
            <a:r>
              <a:rPr lang="en-US" dirty="0">
                <a:solidFill>
                  <a:schemeClr val="bg1">
                    <a:lumMod val="50000"/>
                  </a:schemeClr>
                </a:solidFill>
              </a:rPr>
              <a:t>Reduced costs</a:t>
            </a:r>
          </a:p>
          <a:p>
            <a:pPr lvl="1"/>
            <a:r>
              <a:rPr lang="en-US" dirty="0">
                <a:solidFill>
                  <a:schemeClr val="bg1">
                    <a:lumMod val="50000"/>
                  </a:schemeClr>
                </a:solidFill>
              </a:rPr>
              <a:t>Less costs through better schedules</a:t>
            </a:r>
          </a:p>
          <a:p>
            <a:pPr lvl="1"/>
            <a:r>
              <a:rPr lang="en-US" dirty="0">
                <a:solidFill>
                  <a:schemeClr val="bg1">
                    <a:lumMod val="50000"/>
                  </a:schemeClr>
                </a:solidFill>
              </a:rPr>
              <a:t>Less costs through less time making schedules</a:t>
            </a:r>
          </a:p>
          <a:p>
            <a:pPr lvl="1"/>
            <a:endParaRPr lang="en-US" dirty="0">
              <a:solidFill>
                <a:schemeClr val="bg1">
                  <a:lumMod val="50000"/>
                </a:schemeClr>
              </a:solidFill>
            </a:endParaRPr>
          </a:p>
          <a:p>
            <a:r>
              <a:rPr lang="en-US" dirty="0">
                <a:solidFill>
                  <a:schemeClr val="bg1">
                    <a:lumMod val="50000"/>
                  </a:schemeClr>
                </a:solidFill>
              </a:rPr>
              <a:t>More time to focus on patient care</a:t>
            </a:r>
          </a:p>
          <a:p>
            <a:pPr lvl="1"/>
            <a:r>
              <a:rPr lang="en-US" dirty="0">
                <a:solidFill>
                  <a:schemeClr val="bg1">
                    <a:lumMod val="50000"/>
                  </a:schemeClr>
                </a:solidFill>
              </a:rPr>
              <a:t>Managing nurses spend less time on the schedule</a:t>
            </a:r>
          </a:p>
          <a:p>
            <a:pPr lvl="1"/>
            <a:endParaRPr lang="en-US" dirty="0">
              <a:solidFill>
                <a:schemeClr val="bg1">
                  <a:lumMod val="50000"/>
                </a:schemeClr>
              </a:solidFill>
            </a:endParaRPr>
          </a:p>
          <a:p>
            <a:r>
              <a:rPr lang="en-US" dirty="0">
                <a:solidFill>
                  <a:schemeClr val="bg1">
                    <a:lumMod val="50000"/>
                  </a:schemeClr>
                </a:solidFill>
              </a:rPr>
              <a:t>Better patient care</a:t>
            </a:r>
          </a:p>
          <a:p>
            <a:pPr lvl="1"/>
            <a:r>
              <a:rPr lang="en-US" dirty="0">
                <a:solidFill>
                  <a:schemeClr val="bg1">
                    <a:lumMod val="50000"/>
                  </a:schemeClr>
                </a:solidFill>
              </a:rPr>
              <a:t>Better schedules lead to ensuring that the right skills are available when and where needed</a:t>
            </a:r>
          </a:p>
          <a:p>
            <a:pPr lvl="1"/>
            <a:r>
              <a:rPr lang="en-US" dirty="0">
                <a:solidFill>
                  <a:schemeClr val="bg1">
                    <a:lumMod val="50000"/>
                  </a:schemeClr>
                </a:solidFill>
              </a:rPr>
              <a:t>Better schedules ensure that the right team of nurses are assembled</a:t>
            </a:r>
          </a:p>
          <a:p>
            <a:pPr lvl="1"/>
            <a:endParaRPr lang="en-US" dirty="0">
              <a:solidFill>
                <a:schemeClr val="bg1">
                  <a:lumMod val="50000"/>
                </a:schemeClr>
              </a:solidFill>
            </a:endParaRPr>
          </a:p>
          <a:p>
            <a:r>
              <a:rPr lang="en-US" dirty="0">
                <a:solidFill>
                  <a:schemeClr val="bg1">
                    <a:lumMod val="50000"/>
                  </a:schemeClr>
                </a:solidFill>
              </a:rPr>
              <a:t>More satisfied nurses</a:t>
            </a:r>
          </a:p>
          <a:p>
            <a:pPr lvl="1"/>
            <a:r>
              <a:rPr lang="en-US" dirty="0">
                <a:solidFill>
                  <a:schemeClr val="bg1">
                    <a:lumMod val="50000"/>
                  </a:schemeClr>
                </a:solidFill>
              </a:rPr>
              <a:t>Better ability to adhere to the various rules and preferences of the nurse</a:t>
            </a:r>
          </a:p>
        </p:txBody>
      </p:sp>
      <p:pic>
        <p:nvPicPr>
          <p:cNvPr id="2080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802" y="1085849"/>
            <a:ext cx="1280832" cy="193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spTree>
    <p:extLst>
      <p:ext uri="{BB962C8B-B14F-4D97-AF65-F5344CB8AC3E}">
        <p14:creationId xmlns:p14="http://schemas.microsoft.com/office/powerpoint/2010/main" val="366501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0771">
                                            <p:txEl>
                                              <p:pRg st="0" end="0"/>
                                            </p:txEl>
                                          </p:spTgt>
                                        </p:tgtEl>
                                        <p:attrNameLst>
                                          <p:attrName>style.visibility</p:attrName>
                                        </p:attrNameLst>
                                      </p:cBhvr>
                                      <p:to>
                                        <p:strVal val="visible"/>
                                      </p:to>
                                    </p:set>
                                    <p:animEffect transition="in" filter="blinds(horizontal)">
                                      <p:cBhvr>
                                        <p:cTn id="7" dur="500"/>
                                        <p:tgtEl>
                                          <p:spTgt spid="208077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80771">
                                            <p:txEl>
                                              <p:pRg st="1" end="1"/>
                                            </p:txEl>
                                          </p:spTgt>
                                        </p:tgtEl>
                                        <p:attrNameLst>
                                          <p:attrName>style.visibility</p:attrName>
                                        </p:attrNameLst>
                                      </p:cBhvr>
                                      <p:to>
                                        <p:strVal val="visible"/>
                                      </p:to>
                                    </p:set>
                                    <p:animEffect transition="in" filter="blinds(horizontal)">
                                      <p:cBhvr>
                                        <p:cTn id="10" dur="500"/>
                                        <p:tgtEl>
                                          <p:spTgt spid="208077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80771">
                                            <p:txEl>
                                              <p:pRg st="2" end="2"/>
                                            </p:txEl>
                                          </p:spTgt>
                                        </p:tgtEl>
                                        <p:attrNameLst>
                                          <p:attrName>style.visibility</p:attrName>
                                        </p:attrNameLst>
                                      </p:cBhvr>
                                      <p:to>
                                        <p:strVal val="visible"/>
                                      </p:to>
                                    </p:set>
                                    <p:animEffect transition="in" filter="blinds(horizontal)">
                                      <p:cBhvr>
                                        <p:cTn id="13" dur="500"/>
                                        <p:tgtEl>
                                          <p:spTgt spid="208077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80771">
                                            <p:txEl>
                                              <p:pRg st="4" end="4"/>
                                            </p:txEl>
                                          </p:spTgt>
                                        </p:tgtEl>
                                        <p:attrNameLst>
                                          <p:attrName>style.visibility</p:attrName>
                                        </p:attrNameLst>
                                      </p:cBhvr>
                                      <p:to>
                                        <p:strVal val="visible"/>
                                      </p:to>
                                    </p:set>
                                    <p:animEffect transition="in" filter="blinds(horizontal)">
                                      <p:cBhvr>
                                        <p:cTn id="18" dur="500"/>
                                        <p:tgtEl>
                                          <p:spTgt spid="2080771">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080771">
                                            <p:txEl>
                                              <p:pRg st="5" end="5"/>
                                            </p:txEl>
                                          </p:spTgt>
                                        </p:tgtEl>
                                        <p:attrNameLst>
                                          <p:attrName>style.visibility</p:attrName>
                                        </p:attrNameLst>
                                      </p:cBhvr>
                                      <p:to>
                                        <p:strVal val="visible"/>
                                      </p:to>
                                    </p:set>
                                    <p:animEffect transition="in" filter="blinds(horizontal)">
                                      <p:cBhvr>
                                        <p:cTn id="21" dur="500"/>
                                        <p:tgtEl>
                                          <p:spTgt spid="2080771">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080771">
                                            <p:txEl>
                                              <p:pRg st="7" end="7"/>
                                            </p:txEl>
                                          </p:spTgt>
                                        </p:tgtEl>
                                        <p:attrNameLst>
                                          <p:attrName>style.visibility</p:attrName>
                                        </p:attrNameLst>
                                      </p:cBhvr>
                                      <p:to>
                                        <p:strVal val="visible"/>
                                      </p:to>
                                    </p:set>
                                    <p:animEffect transition="in" filter="blinds(horizontal)">
                                      <p:cBhvr>
                                        <p:cTn id="26" dur="500"/>
                                        <p:tgtEl>
                                          <p:spTgt spid="2080771">
                                            <p:txEl>
                                              <p:pRg st="7" end="7"/>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80771">
                                            <p:txEl>
                                              <p:pRg st="8" end="8"/>
                                            </p:txEl>
                                          </p:spTgt>
                                        </p:tgtEl>
                                        <p:attrNameLst>
                                          <p:attrName>style.visibility</p:attrName>
                                        </p:attrNameLst>
                                      </p:cBhvr>
                                      <p:to>
                                        <p:strVal val="visible"/>
                                      </p:to>
                                    </p:set>
                                    <p:animEffect transition="in" filter="blinds(horizontal)">
                                      <p:cBhvr>
                                        <p:cTn id="29" dur="500"/>
                                        <p:tgtEl>
                                          <p:spTgt spid="2080771">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80771">
                                            <p:txEl>
                                              <p:pRg st="9" end="9"/>
                                            </p:txEl>
                                          </p:spTgt>
                                        </p:tgtEl>
                                        <p:attrNameLst>
                                          <p:attrName>style.visibility</p:attrName>
                                        </p:attrNameLst>
                                      </p:cBhvr>
                                      <p:to>
                                        <p:strVal val="visible"/>
                                      </p:to>
                                    </p:set>
                                    <p:animEffect transition="in" filter="blinds(horizontal)">
                                      <p:cBhvr>
                                        <p:cTn id="32" dur="500"/>
                                        <p:tgtEl>
                                          <p:spTgt spid="2080771">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80771">
                                            <p:txEl>
                                              <p:pRg st="11" end="11"/>
                                            </p:txEl>
                                          </p:spTgt>
                                        </p:tgtEl>
                                        <p:attrNameLst>
                                          <p:attrName>style.visibility</p:attrName>
                                        </p:attrNameLst>
                                      </p:cBhvr>
                                      <p:to>
                                        <p:strVal val="visible"/>
                                      </p:to>
                                    </p:set>
                                    <p:animEffect transition="in" filter="blinds(horizontal)">
                                      <p:cBhvr>
                                        <p:cTn id="37" dur="500"/>
                                        <p:tgtEl>
                                          <p:spTgt spid="2080771">
                                            <p:txEl>
                                              <p:pRg st="11" end="11"/>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080771">
                                            <p:txEl>
                                              <p:pRg st="12" end="12"/>
                                            </p:txEl>
                                          </p:spTgt>
                                        </p:tgtEl>
                                        <p:attrNameLst>
                                          <p:attrName>style.visibility</p:attrName>
                                        </p:attrNameLst>
                                      </p:cBhvr>
                                      <p:to>
                                        <p:strVal val="visible"/>
                                      </p:to>
                                    </p:set>
                                    <p:animEffect transition="in" filter="blinds(horizontal)">
                                      <p:cBhvr>
                                        <p:cTn id="40" dur="500"/>
                                        <p:tgtEl>
                                          <p:spTgt spid="20807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07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bg1">
                    <a:lumMod val="50000"/>
                  </a:schemeClr>
                </a:solidFill>
              </a:rPr>
              <a:t>NBC– Selling TV Ads</a:t>
            </a:r>
          </a:p>
        </p:txBody>
      </p:sp>
      <p:sp>
        <p:nvSpPr>
          <p:cNvPr id="3" name="Content Placeholder 2"/>
          <p:cNvSpPr>
            <a:spLocks noGrp="1"/>
          </p:cNvSpPr>
          <p:nvPr>
            <p:ph idx="1"/>
          </p:nvPr>
        </p:nvSpPr>
        <p:spPr/>
        <p:txBody>
          <a:bodyPr>
            <a:normAutofit fontScale="47500" lnSpcReduction="20000"/>
          </a:bodyPr>
          <a:lstStyle/>
          <a:p>
            <a:r>
              <a:rPr lang="en-US" dirty="0">
                <a:solidFill>
                  <a:schemeClr val="bg1">
                    <a:lumMod val="50000"/>
                  </a:schemeClr>
                </a:solidFill>
              </a:rPr>
              <a:t>60-80% of all Ad space sold in a 3-week period in May for the upcoming season</a:t>
            </a:r>
          </a:p>
          <a:p>
            <a:endParaRPr lang="en-US" dirty="0">
              <a:solidFill>
                <a:schemeClr val="bg1">
                  <a:lumMod val="50000"/>
                </a:schemeClr>
              </a:solidFill>
            </a:endParaRPr>
          </a:p>
          <a:p>
            <a:r>
              <a:rPr lang="en-US" dirty="0">
                <a:solidFill>
                  <a:schemeClr val="bg1">
                    <a:lumMod val="50000"/>
                  </a:schemeClr>
                </a:solidFill>
              </a:rPr>
              <a:t>What the advertisers want</a:t>
            </a:r>
          </a:p>
          <a:p>
            <a:pPr lvl="1"/>
            <a:r>
              <a:rPr lang="en-US" dirty="0">
                <a:solidFill>
                  <a:schemeClr val="bg1">
                    <a:lumMod val="50000"/>
                  </a:schemeClr>
                </a:solidFill>
              </a:rPr>
              <a:t>Stay within budget</a:t>
            </a:r>
          </a:p>
          <a:p>
            <a:pPr lvl="1"/>
            <a:r>
              <a:rPr lang="en-US" dirty="0">
                <a:solidFill>
                  <a:schemeClr val="bg1">
                    <a:lumMod val="50000"/>
                  </a:schemeClr>
                </a:solidFill>
              </a:rPr>
              <a:t>Total number of impressions by demographic</a:t>
            </a:r>
          </a:p>
          <a:p>
            <a:pPr lvl="1"/>
            <a:r>
              <a:rPr lang="en-US" dirty="0">
                <a:solidFill>
                  <a:schemeClr val="bg1">
                    <a:lumMod val="50000"/>
                  </a:schemeClr>
                </a:solidFill>
              </a:rPr>
              <a:t>Weekly mix</a:t>
            </a:r>
          </a:p>
          <a:p>
            <a:pPr lvl="1"/>
            <a:r>
              <a:rPr lang="en-US" dirty="0">
                <a:solidFill>
                  <a:schemeClr val="bg1">
                    <a:lumMod val="50000"/>
                  </a:schemeClr>
                </a:solidFill>
              </a:rPr>
              <a:t>Program length</a:t>
            </a:r>
          </a:p>
          <a:p>
            <a:pPr lvl="1"/>
            <a:r>
              <a:rPr lang="en-US" dirty="0">
                <a:solidFill>
                  <a:schemeClr val="bg1">
                    <a:lumMod val="50000"/>
                  </a:schemeClr>
                </a:solidFill>
              </a:rPr>
              <a:t>Unit-length distributions (30, 60, 120, 15, or 10 seconds)</a:t>
            </a:r>
          </a:p>
          <a:p>
            <a:pPr lvl="1"/>
            <a:endParaRPr lang="en-US" dirty="0">
              <a:solidFill>
                <a:schemeClr val="bg1">
                  <a:lumMod val="50000"/>
                </a:schemeClr>
              </a:solidFill>
            </a:endParaRPr>
          </a:p>
          <a:p>
            <a:r>
              <a:rPr lang="en-US" dirty="0">
                <a:solidFill>
                  <a:schemeClr val="bg1">
                    <a:lumMod val="50000"/>
                  </a:schemeClr>
                </a:solidFill>
              </a:rPr>
              <a:t>What NBC wants</a:t>
            </a:r>
          </a:p>
          <a:p>
            <a:pPr lvl="1"/>
            <a:r>
              <a:rPr lang="en-US" dirty="0">
                <a:solidFill>
                  <a:schemeClr val="bg1">
                    <a:lumMod val="50000"/>
                  </a:schemeClr>
                </a:solidFill>
              </a:rPr>
              <a:t>Meet as much of the client’s desired plan as possible</a:t>
            </a:r>
          </a:p>
          <a:p>
            <a:pPr lvl="1"/>
            <a:r>
              <a:rPr lang="en-US" dirty="0">
                <a:solidFill>
                  <a:schemeClr val="bg1">
                    <a:lumMod val="50000"/>
                  </a:schemeClr>
                </a:solidFill>
              </a:rPr>
              <a:t>Minimize the amount of premium inventory sold</a:t>
            </a:r>
          </a:p>
          <a:p>
            <a:pPr lvl="1"/>
            <a:r>
              <a:rPr lang="en-US" dirty="0">
                <a:solidFill>
                  <a:schemeClr val="bg1">
                    <a:lumMod val="50000"/>
                  </a:schemeClr>
                </a:solidFill>
              </a:rPr>
              <a:t>Create a plan that works  (Why is this hard??)</a:t>
            </a:r>
          </a:p>
          <a:p>
            <a:pPr lvl="1"/>
            <a:endParaRPr lang="en-US" dirty="0">
              <a:solidFill>
                <a:schemeClr val="bg1">
                  <a:lumMod val="50000"/>
                </a:schemeClr>
              </a:solidFill>
            </a:endParaRPr>
          </a:p>
          <a:p>
            <a:r>
              <a:rPr lang="en-US" dirty="0">
                <a:solidFill>
                  <a:schemeClr val="bg1">
                    <a:lumMod val="50000"/>
                  </a:schemeClr>
                </a:solidFill>
              </a:rPr>
              <a:t>Result:  $200M in extra revenue</a:t>
            </a:r>
          </a:p>
          <a:p>
            <a:pPr lvl="1"/>
            <a:r>
              <a:rPr lang="en-US" dirty="0">
                <a:solidFill>
                  <a:schemeClr val="bg1">
                    <a:lumMod val="50000"/>
                  </a:schemeClr>
                </a:solidFill>
              </a:rPr>
              <a:t>And, a more productive sales force</a:t>
            </a:r>
          </a:p>
        </p:txBody>
      </p:sp>
      <p:pic>
        <p:nvPicPr>
          <p:cNvPr id="2377732" name="Picture 4" descr="C:\Users\mwatson\AppData\Local\Microsoft\Windows\Temporary Internet Files\Content.IE5\MB24O847\MC90018616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7950" y="3657600"/>
            <a:ext cx="1354455" cy="132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8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animEffect transition="in" filter="fade">
                                      <p:cBhvr>
                                        <p:cTn id="27" dur="500"/>
                                        <p:tgtEl>
                                          <p:spTgt spid="3">
                                            <p:txEl>
                                              <p:pRg st="14" end="1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Rectangle 2"/>
          <p:cNvSpPr>
            <a:spLocks noGrp="1" noChangeArrowheads="1"/>
          </p:cNvSpPr>
          <p:nvPr>
            <p:ph type="title"/>
          </p:nvPr>
        </p:nvSpPr>
        <p:spPr/>
        <p:txBody>
          <a:bodyPr/>
          <a:lstStyle/>
          <a:p>
            <a:r>
              <a:rPr lang="en-US" dirty="0">
                <a:solidFill>
                  <a:schemeClr val="bg1">
                    <a:lumMod val="50000"/>
                  </a:schemeClr>
                </a:solidFill>
              </a:rPr>
              <a:t>Kidney Donation</a:t>
            </a:r>
          </a:p>
        </p:txBody>
      </p:sp>
      <p:sp>
        <p:nvSpPr>
          <p:cNvPr id="1902595" name="Rectangle 3"/>
          <p:cNvSpPr>
            <a:spLocks noGrp="1" noChangeArrowheads="1"/>
          </p:cNvSpPr>
          <p:nvPr>
            <p:ph type="body" idx="1"/>
          </p:nvPr>
        </p:nvSpPr>
        <p:spPr>
          <a:xfrm>
            <a:off x="1095113" y="911730"/>
            <a:ext cx="8229600" cy="3394472"/>
          </a:xfrm>
        </p:spPr>
        <p:txBody>
          <a:bodyPr>
            <a:normAutofit/>
          </a:bodyPr>
          <a:lstStyle/>
          <a:p>
            <a:r>
              <a:rPr lang="en-US" sz="1600" dirty="0">
                <a:solidFill>
                  <a:schemeClr val="bg1">
                    <a:lumMod val="50000"/>
                  </a:schemeClr>
                </a:solidFill>
              </a:rPr>
              <a:t>If a person needs a kidney transplant…</a:t>
            </a:r>
          </a:p>
          <a:p>
            <a:pPr lvl="1"/>
            <a:r>
              <a:rPr lang="en-US" sz="1400" dirty="0">
                <a:solidFill>
                  <a:schemeClr val="bg1">
                    <a:lumMod val="50000"/>
                  </a:schemeClr>
                </a:solidFill>
              </a:rPr>
              <a:t>Kidney transplant from a live person lasts about 16 ½ years </a:t>
            </a:r>
            <a:r>
              <a:rPr lang="en-US" sz="1400" i="1" dirty="0">
                <a:solidFill>
                  <a:schemeClr val="bg1">
                    <a:lumMod val="50000"/>
                  </a:schemeClr>
                </a:solidFill>
              </a:rPr>
              <a:t>versus </a:t>
            </a:r>
            <a:r>
              <a:rPr lang="en-US" sz="1400" dirty="0">
                <a:solidFill>
                  <a:schemeClr val="bg1">
                    <a:lumMod val="50000"/>
                  </a:schemeClr>
                </a:solidFill>
              </a:rPr>
              <a:t>8 ½ years if from a deceased person</a:t>
            </a:r>
          </a:p>
          <a:p>
            <a:pPr lvl="1"/>
            <a:r>
              <a:rPr lang="en-US" sz="1400" dirty="0">
                <a:solidFill>
                  <a:schemeClr val="bg1">
                    <a:lumMod val="50000"/>
                  </a:schemeClr>
                </a:solidFill>
              </a:rPr>
              <a:t>3-5 years waiting for a deceased person’s kidney</a:t>
            </a:r>
          </a:p>
          <a:p>
            <a:pPr lvl="1"/>
            <a:r>
              <a:rPr lang="en-US" sz="1400" dirty="0">
                <a:solidFill>
                  <a:schemeClr val="bg1">
                    <a:lumMod val="50000"/>
                  </a:schemeClr>
                </a:solidFill>
              </a:rPr>
              <a:t>Person lives 10 years longer with a transplant than if you stay on dialysis</a:t>
            </a:r>
          </a:p>
          <a:p>
            <a:pPr lvl="1"/>
            <a:endParaRPr lang="en-US" sz="1400" dirty="0">
              <a:solidFill>
                <a:schemeClr val="bg1">
                  <a:lumMod val="50000"/>
                </a:schemeClr>
              </a:solidFill>
            </a:endParaRPr>
          </a:p>
          <a:p>
            <a:r>
              <a:rPr lang="en-US" sz="1600" dirty="0">
                <a:solidFill>
                  <a:schemeClr val="bg1">
                    <a:lumMod val="50000"/>
                  </a:schemeClr>
                </a:solidFill>
              </a:rPr>
              <a:t>Healthy people only need 1 kidney, but can only be a donor if…</a:t>
            </a:r>
          </a:p>
          <a:p>
            <a:pPr lvl="1"/>
            <a:r>
              <a:rPr lang="en-US" sz="1400" dirty="0">
                <a:solidFill>
                  <a:schemeClr val="bg1">
                    <a:lumMod val="50000"/>
                  </a:schemeClr>
                </a:solidFill>
              </a:rPr>
              <a:t>The blood types are compatible</a:t>
            </a:r>
          </a:p>
          <a:p>
            <a:pPr lvl="1"/>
            <a:r>
              <a:rPr lang="en-US" sz="1400" dirty="0">
                <a:solidFill>
                  <a:schemeClr val="bg1">
                    <a:lumMod val="50000"/>
                  </a:schemeClr>
                </a:solidFill>
              </a:rPr>
              <a:t>There are no other antibodies in the blood that make it incompatible</a:t>
            </a:r>
          </a:p>
          <a:p>
            <a:pPr lvl="1"/>
            <a:endParaRPr lang="en-US" sz="1400" dirty="0">
              <a:solidFill>
                <a:schemeClr val="bg1">
                  <a:lumMod val="50000"/>
                </a:schemeClr>
              </a:solidFill>
            </a:endParaRPr>
          </a:p>
        </p:txBody>
      </p:sp>
      <p:sp>
        <p:nvSpPr>
          <p:cNvPr id="1902597" name="Text Box 5"/>
          <p:cNvSpPr txBox="1">
            <a:spLocks noChangeArrowheads="1"/>
          </p:cNvSpPr>
          <p:nvPr/>
        </p:nvSpPr>
        <p:spPr bwMode="auto">
          <a:xfrm>
            <a:off x="2416237" y="4546167"/>
            <a:ext cx="369203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dirty="0">
                <a:solidFill>
                  <a:schemeClr val="bg1">
                    <a:lumMod val="50000"/>
                  </a:schemeClr>
                </a:solidFill>
              </a:rPr>
              <a:t>Source:  http://rcdn-3.brainsonic.com/c1/cdn/3/customers/ilog/20090203_dialog09/large_player/d2_r2_7.html</a:t>
            </a:r>
          </a:p>
        </p:txBody>
      </p:sp>
      <p:sp>
        <p:nvSpPr>
          <p:cNvPr id="1902603" name="Text Box 11"/>
          <p:cNvSpPr txBox="1">
            <a:spLocks noChangeArrowheads="1"/>
          </p:cNvSpPr>
          <p:nvPr/>
        </p:nvSpPr>
        <p:spPr bwMode="auto">
          <a:xfrm>
            <a:off x="91930" y="3597859"/>
            <a:ext cx="246817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i="1" dirty="0">
                <a:solidFill>
                  <a:schemeClr val="bg1">
                    <a:lumMod val="50000"/>
                  </a:schemeClr>
                </a:solidFill>
              </a:rPr>
              <a:t>How do you solve this problem?</a:t>
            </a:r>
          </a:p>
        </p:txBody>
      </p:sp>
      <p:sp>
        <p:nvSpPr>
          <p:cNvPr id="3" name="Rectangle 5">
            <a:extLst>
              <a:ext uri="{FF2B5EF4-FFF2-40B4-BE49-F238E27FC236}">
                <a16:creationId xmlns:a16="http://schemas.microsoft.com/office/drawing/2014/main" id="{054510CE-ADBA-3F32-244A-C38E41F21444}"/>
              </a:ext>
            </a:extLst>
          </p:cNvPr>
          <p:cNvSpPr>
            <a:spLocks noChangeAspect="1" noChangeArrowheads="1"/>
          </p:cNvSpPr>
          <p:nvPr/>
        </p:nvSpPr>
        <p:spPr bwMode="auto">
          <a:xfrm>
            <a:off x="2776818" y="3602712"/>
            <a:ext cx="1239161" cy="369332"/>
          </a:xfrm>
          <a:prstGeom prst="rect">
            <a:avLst/>
          </a:prstGeom>
          <a:solidFill>
            <a:schemeClr val="accent1"/>
          </a:solidFill>
          <a:ln w="9525" algn="ctr">
            <a:solidFill>
              <a:schemeClr val="tx1"/>
            </a:solidFill>
            <a:miter lim="800000"/>
            <a:headEnd/>
            <a:tailEnd/>
          </a:ln>
          <a:effectLst/>
        </p:spPr>
        <p:txBody>
          <a:bodyPr wrap="square" anchor="ctr">
            <a:spAutoFit/>
          </a:bodyPr>
          <a:lstStyle/>
          <a:p>
            <a:pPr algn="ctr"/>
            <a:r>
              <a:rPr lang="en-US" dirty="0">
                <a:solidFill>
                  <a:schemeClr val="bg1"/>
                </a:solidFill>
              </a:rPr>
              <a:t>Donor A</a:t>
            </a:r>
          </a:p>
        </p:txBody>
      </p:sp>
      <p:sp>
        <p:nvSpPr>
          <p:cNvPr id="5" name="Rectangle 6">
            <a:extLst>
              <a:ext uri="{FF2B5EF4-FFF2-40B4-BE49-F238E27FC236}">
                <a16:creationId xmlns:a16="http://schemas.microsoft.com/office/drawing/2014/main" id="{5D08A28A-0F96-B072-94CF-CF9401C93B0B}"/>
              </a:ext>
            </a:extLst>
          </p:cNvPr>
          <p:cNvSpPr>
            <a:spLocks noChangeAspect="1" noChangeArrowheads="1"/>
          </p:cNvSpPr>
          <p:nvPr/>
        </p:nvSpPr>
        <p:spPr bwMode="auto">
          <a:xfrm>
            <a:off x="4845640" y="3602712"/>
            <a:ext cx="1239159" cy="369332"/>
          </a:xfrm>
          <a:prstGeom prst="rect">
            <a:avLst/>
          </a:prstGeom>
          <a:solidFill>
            <a:schemeClr val="accent1"/>
          </a:solidFill>
          <a:ln w="9525" algn="ctr">
            <a:solidFill>
              <a:schemeClr val="tx1"/>
            </a:solidFill>
            <a:miter lim="800000"/>
            <a:headEnd/>
            <a:tailEnd/>
          </a:ln>
          <a:effectLst/>
        </p:spPr>
        <p:txBody>
          <a:bodyPr wrap="square" anchor="ctr">
            <a:spAutoFit/>
          </a:bodyPr>
          <a:lstStyle/>
          <a:p>
            <a:pPr algn="ctr"/>
            <a:r>
              <a:rPr lang="en-US">
                <a:solidFill>
                  <a:schemeClr val="bg1"/>
                </a:solidFill>
              </a:rPr>
              <a:t>Recpt  A</a:t>
            </a:r>
          </a:p>
        </p:txBody>
      </p:sp>
      <p:sp>
        <p:nvSpPr>
          <p:cNvPr id="7" name="Line 7">
            <a:extLst>
              <a:ext uri="{FF2B5EF4-FFF2-40B4-BE49-F238E27FC236}">
                <a16:creationId xmlns:a16="http://schemas.microsoft.com/office/drawing/2014/main" id="{2E6029CA-37C1-6637-4B80-B8A8D5E87EF6}"/>
              </a:ext>
            </a:extLst>
          </p:cNvPr>
          <p:cNvSpPr>
            <a:spLocks noChangeShapeType="1"/>
          </p:cNvSpPr>
          <p:nvPr/>
        </p:nvSpPr>
        <p:spPr bwMode="auto">
          <a:xfrm>
            <a:off x="4114800" y="3771900"/>
            <a:ext cx="628650" cy="0"/>
          </a:xfrm>
          <a:prstGeom prst="line">
            <a:avLst/>
          </a:prstGeom>
          <a:noFill/>
          <a:ln w="222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9" name="Text Box 8">
            <a:extLst>
              <a:ext uri="{FF2B5EF4-FFF2-40B4-BE49-F238E27FC236}">
                <a16:creationId xmlns:a16="http://schemas.microsoft.com/office/drawing/2014/main" id="{37BE0159-4B2B-FA65-4EE8-274D6C84A2D5}"/>
              </a:ext>
            </a:extLst>
          </p:cNvPr>
          <p:cNvSpPr txBox="1">
            <a:spLocks noChangeArrowheads="1"/>
          </p:cNvSpPr>
          <p:nvPr/>
        </p:nvSpPr>
        <p:spPr bwMode="auto">
          <a:xfrm>
            <a:off x="4274344" y="3534115"/>
            <a:ext cx="3545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FF3300"/>
                </a:solidFill>
              </a:rPr>
              <a:t>X</a:t>
            </a:r>
          </a:p>
        </p:txBody>
      </p:sp>
    </p:spTree>
    <p:extLst>
      <p:ext uri="{BB962C8B-B14F-4D97-AF65-F5344CB8AC3E}">
        <p14:creationId xmlns:p14="http://schemas.microsoft.com/office/powerpoint/2010/main" val="190633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2595">
                                            <p:txEl>
                                              <p:pRg st="1" end="1"/>
                                            </p:txEl>
                                          </p:spTgt>
                                        </p:tgtEl>
                                        <p:attrNameLst>
                                          <p:attrName>style.visibility</p:attrName>
                                        </p:attrNameLst>
                                      </p:cBhvr>
                                      <p:to>
                                        <p:strVal val="visible"/>
                                      </p:to>
                                    </p:set>
                                    <p:animEffect transition="in" filter="fade">
                                      <p:cBhvr>
                                        <p:cTn id="7" dur="500"/>
                                        <p:tgtEl>
                                          <p:spTgt spid="19025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2595">
                                            <p:txEl>
                                              <p:pRg st="2" end="2"/>
                                            </p:txEl>
                                          </p:spTgt>
                                        </p:tgtEl>
                                        <p:attrNameLst>
                                          <p:attrName>style.visibility</p:attrName>
                                        </p:attrNameLst>
                                      </p:cBhvr>
                                      <p:to>
                                        <p:strVal val="visible"/>
                                      </p:to>
                                    </p:set>
                                    <p:animEffect transition="in" filter="fade">
                                      <p:cBhvr>
                                        <p:cTn id="12" dur="500"/>
                                        <p:tgtEl>
                                          <p:spTgt spid="19025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2595">
                                            <p:txEl>
                                              <p:pRg st="3" end="3"/>
                                            </p:txEl>
                                          </p:spTgt>
                                        </p:tgtEl>
                                        <p:attrNameLst>
                                          <p:attrName>style.visibility</p:attrName>
                                        </p:attrNameLst>
                                      </p:cBhvr>
                                      <p:to>
                                        <p:strVal val="visible"/>
                                      </p:to>
                                    </p:set>
                                    <p:animEffect transition="in" filter="fade">
                                      <p:cBhvr>
                                        <p:cTn id="17" dur="500"/>
                                        <p:tgtEl>
                                          <p:spTgt spid="19025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2595">
                                            <p:txEl>
                                              <p:pRg st="5" end="5"/>
                                            </p:txEl>
                                          </p:spTgt>
                                        </p:tgtEl>
                                        <p:attrNameLst>
                                          <p:attrName>style.visibility</p:attrName>
                                        </p:attrNameLst>
                                      </p:cBhvr>
                                      <p:to>
                                        <p:strVal val="visible"/>
                                      </p:to>
                                    </p:set>
                                    <p:animEffect transition="in" filter="fade">
                                      <p:cBhvr>
                                        <p:cTn id="22" dur="500"/>
                                        <p:tgtEl>
                                          <p:spTgt spid="190259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2595">
                                            <p:txEl>
                                              <p:pRg st="6" end="6"/>
                                            </p:txEl>
                                          </p:spTgt>
                                        </p:tgtEl>
                                        <p:attrNameLst>
                                          <p:attrName>style.visibility</p:attrName>
                                        </p:attrNameLst>
                                      </p:cBhvr>
                                      <p:to>
                                        <p:strVal val="visible"/>
                                      </p:to>
                                    </p:set>
                                    <p:animEffect transition="in" filter="fade">
                                      <p:cBhvr>
                                        <p:cTn id="27" dur="500"/>
                                        <p:tgtEl>
                                          <p:spTgt spid="190259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02595">
                                            <p:txEl>
                                              <p:pRg st="7" end="7"/>
                                            </p:txEl>
                                          </p:spTgt>
                                        </p:tgtEl>
                                        <p:attrNameLst>
                                          <p:attrName>style.visibility</p:attrName>
                                        </p:attrNameLst>
                                      </p:cBhvr>
                                      <p:to>
                                        <p:strVal val="visible"/>
                                      </p:to>
                                    </p:set>
                                    <p:animEffect transition="in" filter="fade">
                                      <p:cBhvr>
                                        <p:cTn id="30" dur="500"/>
                                        <p:tgtEl>
                                          <p:spTgt spid="190259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02603"/>
                                        </p:tgtEl>
                                        <p:attrNameLst>
                                          <p:attrName>style.visibility</p:attrName>
                                        </p:attrNameLst>
                                      </p:cBhvr>
                                      <p:to>
                                        <p:strVal val="visible"/>
                                      </p:to>
                                    </p:set>
                                    <p:animEffect transition="in" filter="fade">
                                      <p:cBhvr>
                                        <p:cTn id="47" dur="500"/>
                                        <p:tgtEl>
                                          <p:spTgt spid="1902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2603" grpId="0"/>
      <p:bldP spid="3" grpId="0" animBg="1"/>
      <p:bldP spid="5" grpId="0" animBg="1"/>
      <p:bldP spid="7"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Rectangle 2"/>
          <p:cNvSpPr>
            <a:spLocks noGrp="1" noChangeArrowheads="1"/>
          </p:cNvSpPr>
          <p:nvPr>
            <p:ph type="title"/>
          </p:nvPr>
        </p:nvSpPr>
        <p:spPr/>
        <p:txBody>
          <a:bodyPr/>
          <a:lstStyle/>
          <a:p>
            <a:r>
              <a:rPr lang="en-US" dirty="0">
                <a:solidFill>
                  <a:schemeClr val="bg1">
                    <a:lumMod val="50000"/>
                  </a:schemeClr>
                </a:solidFill>
              </a:rPr>
              <a:t>Kidney Donation</a:t>
            </a:r>
          </a:p>
        </p:txBody>
      </p:sp>
      <p:sp>
        <p:nvSpPr>
          <p:cNvPr id="1902595" name="Rectangle 3"/>
          <p:cNvSpPr>
            <a:spLocks noGrp="1" noChangeArrowheads="1"/>
          </p:cNvSpPr>
          <p:nvPr>
            <p:ph type="body" idx="1"/>
          </p:nvPr>
        </p:nvSpPr>
        <p:spPr>
          <a:xfrm>
            <a:off x="1095113" y="911730"/>
            <a:ext cx="8229600" cy="3394472"/>
          </a:xfrm>
        </p:spPr>
        <p:txBody>
          <a:bodyPr>
            <a:normAutofit/>
          </a:bodyPr>
          <a:lstStyle/>
          <a:p>
            <a:r>
              <a:rPr lang="en-US" sz="1600" dirty="0">
                <a:solidFill>
                  <a:schemeClr val="bg1">
                    <a:lumMod val="50000"/>
                  </a:schemeClr>
                </a:solidFill>
              </a:rPr>
              <a:t>If a person needs a kidney transplant…</a:t>
            </a:r>
          </a:p>
          <a:p>
            <a:pPr lvl="1"/>
            <a:r>
              <a:rPr lang="en-US" sz="1400" dirty="0">
                <a:solidFill>
                  <a:schemeClr val="bg1">
                    <a:lumMod val="50000"/>
                  </a:schemeClr>
                </a:solidFill>
              </a:rPr>
              <a:t>Kidney transplant from a live person lasts about 16 ½ years </a:t>
            </a:r>
            <a:r>
              <a:rPr lang="en-US" sz="1400" i="1" dirty="0">
                <a:solidFill>
                  <a:schemeClr val="bg1">
                    <a:lumMod val="50000"/>
                  </a:schemeClr>
                </a:solidFill>
              </a:rPr>
              <a:t>versus </a:t>
            </a:r>
            <a:r>
              <a:rPr lang="en-US" sz="1400" dirty="0">
                <a:solidFill>
                  <a:schemeClr val="bg1">
                    <a:lumMod val="50000"/>
                  </a:schemeClr>
                </a:solidFill>
              </a:rPr>
              <a:t>8 ½ years if from a deceased person</a:t>
            </a:r>
          </a:p>
          <a:p>
            <a:pPr lvl="1"/>
            <a:r>
              <a:rPr lang="en-US" sz="1400" dirty="0">
                <a:solidFill>
                  <a:schemeClr val="bg1">
                    <a:lumMod val="50000"/>
                  </a:schemeClr>
                </a:solidFill>
              </a:rPr>
              <a:t>3-5 years waiting for a deceased person’s kidney</a:t>
            </a:r>
          </a:p>
          <a:p>
            <a:pPr lvl="1"/>
            <a:r>
              <a:rPr lang="en-US" sz="1400" dirty="0">
                <a:solidFill>
                  <a:schemeClr val="bg1">
                    <a:lumMod val="50000"/>
                  </a:schemeClr>
                </a:solidFill>
              </a:rPr>
              <a:t>Person lives 10 years longer with a transplant than if you stay on dialysis</a:t>
            </a:r>
          </a:p>
          <a:p>
            <a:pPr lvl="1"/>
            <a:endParaRPr lang="en-US" sz="1400" dirty="0">
              <a:solidFill>
                <a:schemeClr val="bg1">
                  <a:lumMod val="50000"/>
                </a:schemeClr>
              </a:solidFill>
            </a:endParaRPr>
          </a:p>
          <a:p>
            <a:r>
              <a:rPr lang="en-US" sz="1600" dirty="0">
                <a:solidFill>
                  <a:schemeClr val="bg1">
                    <a:lumMod val="50000"/>
                  </a:schemeClr>
                </a:solidFill>
              </a:rPr>
              <a:t>Healthy people only need 1 kidney, but can only be a donor if…</a:t>
            </a:r>
          </a:p>
          <a:p>
            <a:pPr lvl="1"/>
            <a:r>
              <a:rPr lang="en-US" sz="1400" dirty="0">
                <a:solidFill>
                  <a:schemeClr val="bg1">
                    <a:lumMod val="50000"/>
                  </a:schemeClr>
                </a:solidFill>
              </a:rPr>
              <a:t>The blood types are compatible</a:t>
            </a:r>
          </a:p>
          <a:p>
            <a:pPr lvl="1"/>
            <a:r>
              <a:rPr lang="en-US" sz="1400" dirty="0">
                <a:solidFill>
                  <a:schemeClr val="bg1">
                    <a:lumMod val="50000"/>
                  </a:schemeClr>
                </a:solidFill>
              </a:rPr>
              <a:t>There are no other antibodies in the blood that make it incompatible</a:t>
            </a:r>
          </a:p>
          <a:p>
            <a:pPr lvl="1"/>
            <a:endParaRPr lang="en-US" sz="1400" dirty="0">
              <a:solidFill>
                <a:schemeClr val="bg1">
                  <a:lumMod val="50000"/>
                </a:schemeClr>
              </a:solidFill>
            </a:endParaRPr>
          </a:p>
        </p:txBody>
      </p:sp>
      <p:sp>
        <p:nvSpPr>
          <p:cNvPr id="3" name="Rectangle 5">
            <a:extLst>
              <a:ext uri="{FF2B5EF4-FFF2-40B4-BE49-F238E27FC236}">
                <a16:creationId xmlns:a16="http://schemas.microsoft.com/office/drawing/2014/main" id="{054510CE-ADBA-3F32-244A-C38E41F21444}"/>
              </a:ext>
            </a:extLst>
          </p:cNvPr>
          <p:cNvSpPr>
            <a:spLocks noChangeAspect="1" noChangeArrowheads="1"/>
          </p:cNvSpPr>
          <p:nvPr/>
        </p:nvSpPr>
        <p:spPr bwMode="auto">
          <a:xfrm>
            <a:off x="2776818" y="3602712"/>
            <a:ext cx="1239161" cy="369332"/>
          </a:xfrm>
          <a:prstGeom prst="rect">
            <a:avLst/>
          </a:prstGeom>
          <a:solidFill>
            <a:schemeClr val="accent1"/>
          </a:solidFill>
          <a:ln w="9525" algn="ctr">
            <a:solidFill>
              <a:schemeClr val="tx1"/>
            </a:solidFill>
            <a:miter lim="800000"/>
            <a:headEnd/>
            <a:tailEnd/>
          </a:ln>
          <a:effectLst/>
        </p:spPr>
        <p:txBody>
          <a:bodyPr wrap="square" anchor="ctr">
            <a:spAutoFit/>
          </a:bodyPr>
          <a:lstStyle/>
          <a:p>
            <a:pPr algn="ctr"/>
            <a:r>
              <a:rPr lang="en-US" dirty="0">
                <a:solidFill>
                  <a:schemeClr val="bg1"/>
                </a:solidFill>
              </a:rPr>
              <a:t>Donor A</a:t>
            </a:r>
          </a:p>
        </p:txBody>
      </p:sp>
      <p:sp>
        <p:nvSpPr>
          <p:cNvPr id="5" name="Rectangle 6">
            <a:extLst>
              <a:ext uri="{FF2B5EF4-FFF2-40B4-BE49-F238E27FC236}">
                <a16:creationId xmlns:a16="http://schemas.microsoft.com/office/drawing/2014/main" id="{5D08A28A-0F96-B072-94CF-CF9401C93B0B}"/>
              </a:ext>
            </a:extLst>
          </p:cNvPr>
          <p:cNvSpPr>
            <a:spLocks noChangeAspect="1" noChangeArrowheads="1"/>
          </p:cNvSpPr>
          <p:nvPr/>
        </p:nvSpPr>
        <p:spPr bwMode="auto">
          <a:xfrm>
            <a:off x="4845640" y="3602712"/>
            <a:ext cx="1239159" cy="369332"/>
          </a:xfrm>
          <a:prstGeom prst="rect">
            <a:avLst/>
          </a:prstGeom>
          <a:solidFill>
            <a:schemeClr val="accent1"/>
          </a:solidFill>
          <a:ln w="9525" algn="ctr">
            <a:solidFill>
              <a:schemeClr val="tx1"/>
            </a:solidFill>
            <a:miter lim="800000"/>
            <a:headEnd/>
            <a:tailEnd/>
          </a:ln>
          <a:effectLst/>
        </p:spPr>
        <p:txBody>
          <a:bodyPr wrap="square" anchor="ctr">
            <a:spAutoFit/>
          </a:bodyPr>
          <a:lstStyle/>
          <a:p>
            <a:pPr algn="ctr"/>
            <a:r>
              <a:rPr lang="en-US">
                <a:solidFill>
                  <a:schemeClr val="bg1"/>
                </a:solidFill>
              </a:rPr>
              <a:t>Recpt  A</a:t>
            </a:r>
          </a:p>
        </p:txBody>
      </p:sp>
      <p:sp>
        <p:nvSpPr>
          <p:cNvPr id="7" name="Line 7">
            <a:extLst>
              <a:ext uri="{FF2B5EF4-FFF2-40B4-BE49-F238E27FC236}">
                <a16:creationId xmlns:a16="http://schemas.microsoft.com/office/drawing/2014/main" id="{2E6029CA-37C1-6637-4B80-B8A8D5E87EF6}"/>
              </a:ext>
            </a:extLst>
          </p:cNvPr>
          <p:cNvSpPr>
            <a:spLocks noChangeShapeType="1"/>
          </p:cNvSpPr>
          <p:nvPr/>
        </p:nvSpPr>
        <p:spPr bwMode="auto">
          <a:xfrm>
            <a:off x="4114800" y="3771900"/>
            <a:ext cx="628650" cy="0"/>
          </a:xfrm>
          <a:prstGeom prst="line">
            <a:avLst/>
          </a:prstGeom>
          <a:noFill/>
          <a:ln w="222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9" name="Text Box 8">
            <a:extLst>
              <a:ext uri="{FF2B5EF4-FFF2-40B4-BE49-F238E27FC236}">
                <a16:creationId xmlns:a16="http://schemas.microsoft.com/office/drawing/2014/main" id="{37BE0159-4B2B-FA65-4EE8-274D6C84A2D5}"/>
              </a:ext>
            </a:extLst>
          </p:cNvPr>
          <p:cNvSpPr txBox="1">
            <a:spLocks noChangeArrowheads="1"/>
          </p:cNvSpPr>
          <p:nvPr/>
        </p:nvSpPr>
        <p:spPr bwMode="auto">
          <a:xfrm>
            <a:off x="4274344" y="3534115"/>
            <a:ext cx="3545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FF3300"/>
                </a:solidFill>
              </a:rPr>
              <a:t>X</a:t>
            </a:r>
          </a:p>
        </p:txBody>
      </p:sp>
      <p:sp>
        <p:nvSpPr>
          <p:cNvPr id="12" name="Rectangle 10">
            <a:extLst>
              <a:ext uri="{FF2B5EF4-FFF2-40B4-BE49-F238E27FC236}">
                <a16:creationId xmlns:a16="http://schemas.microsoft.com/office/drawing/2014/main" id="{C972A5CF-DDC9-46C3-9772-83BBCEBE3DA8}"/>
              </a:ext>
            </a:extLst>
          </p:cNvPr>
          <p:cNvSpPr>
            <a:spLocks noChangeAspect="1" noChangeArrowheads="1"/>
          </p:cNvSpPr>
          <p:nvPr/>
        </p:nvSpPr>
        <p:spPr bwMode="auto">
          <a:xfrm>
            <a:off x="2776818" y="4314706"/>
            <a:ext cx="1239161" cy="369332"/>
          </a:xfrm>
          <a:prstGeom prst="rect">
            <a:avLst/>
          </a:prstGeom>
          <a:solidFill>
            <a:schemeClr val="accent1"/>
          </a:solidFill>
          <a:ln w="9525" algn="ctr">
            <a:solidFill>
              <a:schemeClr val="tx1"/>
            </a:solidFill>
            <a:miter lim="800000"/>
            <a:headEnd/>
            <a:tailEnd/>
          </a:ln>
          <a:effectLst/>
        </p:spPr>
        <p:txBody>
          <a:bodyPr wrap="square" anchor="ctr">
            <a:spAutoFit/>
          </a:bodyPr>
          <a:lstStyle/>
          <a:p>
            <a:pPr algn="ctr"/>
            <a:r>
              <a:rPr lang="en-US">
                <a:solidFill>
                  <a:schemeClr val="bg1"/>
                </a:solidFill>
              </a:rPr>
              <a:t>Donor B</a:t>
            </a:r>
          </a:p>
        </p:txBody>
      </p:sp>
      <p:sp>
        <p:nvSpPr>
          <p:cNvPr id="14" name="Rectangle 11">
            <a:extLst>
              <a:ext uri="{FF2B5EF4-FFF2-40B4-BE49-F238E27FC236}">
                <a16:creationId xmlns:a16="http://schemas.microsoft.com/office/drawing/2014/main" id="{78D4C398-BC18-091B-BF5F-7F079B7A96BB}"/>
              </a:ext>
            </a:extLst>
          </p:cNvPr>
          <p:cNvSpPr>
            <a:spLocks noChangeAspect="1" noChangeArrowheads="1"/>
          </p:cNvSpPr>
          <p:nvPr/>
        </p:nvSpPr>
        <p:spPr bwMode="auto">
          <a:xfrm>
            <a:off x="4845640" y="4314706"/>
            <a:ext cx="1239159" cy="369332"/>
          </a:xfrm>
          <a:prstGeom prst="rect">
            <a:avLst/>
          </a:prstGeom>
          <a:solidFill>
            <a:schemeClr val="accent1"/>
          </a:solidFill>
          <a:ln w="9525" algn="ctr">
            <a:solidFill>
              <a:schemeClr val="tx1"/>
            </a:solidFill>
            <a:miter lim="800000"/>
            <a:headEnd/>
            <a:tailEnd/>
          </a:ln>
          <a:effectLst/>
        </p:spPr>
        <p:txBody>
          <a:bodyPr wrap="square" anchor="ctr">
            <a:spAutoFit/>
          </a:bodyPr>
          <a:lstStyle/>
          <a:p>
            <a:pPr algn="ctr"/>
            <a:r>
              <a:rPr lang="en-US">
                <a:solidFill>
                  <a:schemeClr val="bg1"/>
                </a:solidFill>
              </a:rPr>
              <a:t>Recpt  B</a:t>
            </a:r>
          </a:p>
        </p:txBody>
      </p:sp>
      <p:sp>
        <p:nvSpPr>
          <p:cNvPr id="16" name="Line 12">
            <a:extLst>
              <a:ext uri="{FF2B5EF4-FFF2-40B4-BE49-F238E27FC236}">
                <a16:creationId xmlns:a16="http://schemas.microsoft.com/office/drawing/2014/main" id="{30B77A3B-479F-03E7-686E-AFC7D0720C68}"/>
              </a:ext>
            </a:extLst>
          </p:cNvPr>
          <p:cNvSpPr>
            <a:spLocks noChangeShapeType="1"/>
          </p:cNvSpPr>
          <p:nvPr/>
        </p:nvSpPr>
        <p:spPr bwMode="auto">
          <a:xfrm>
            <a:off x="4114800" y="4483894"/>
            <a:ext cx="628650" cy="0"/>
          </a:xfrm>
          <a:prstGeom prst="line">
            <a:avLst/>
          </a:prstGeom>
          <a:noFill/>
          <a:ln w="222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8" name="Text Box 13">
            <a:extLst>
              <a:ext uri="{FF2B5EF4-FFF2-40B4-BE49-F238E27FC236}">
                <a16:creationId xmlns:a16="http://schemas.microsoft.com/office/drawing/2014/main" id="{E4F68448-3DE5-6FAC-55A6-C250A6CBE7AE}"/>
              </a:ext>
            </a:extLst>
          </p:cNvPr>
          <p:cNvSpPr txBox="1">
            <a:spLocks noChangeArrowheads="1"/>
          </p:cNvSpPr>
          <p:nvPr/>
        </p:nvSpPr>
        <p:spPr bwMode="auto">
          <a:xfrm>
            <a:off x="4274344" y="4246109"/>
            <a:ext cx="3545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solidFill>
                  <a:srgbClr val="FF3300"/>
                </a:solidFill>
              </a:rPr>
              <a:t>X</a:t>
            </a:r>
          </a:p>
        </p:txBody>
      </p:sp>
      <p:sp>
        <p:nvSpPr>
          <p:cNvPr id="20" name="Line 14">
            <a:extLst>
              <a:ext uri="{FF2B5EF4-FFF2-40B4-BE49-F238E27FC236}">
                <a16:creationId xmlns:a16="http://schemas.microsoft.com/office/drawing/2014/main" id="{AE375366-95A3-45D6-CD9A-5082A4E96320}"/>
              </a:ext>
            </a:extLst>
          </p:cNvPr>
          <p:cNvSpPr>
            <a:spLocks noChangeShapeType="1"/>
          </p:cNvSpPr>
          <p:nvPr/>
        </p:nvSpPr>
        <p:spPr bwMode="auto">
          <a:xfrm>
            <a:off x="4171950" y="4057650"/>
            <a:ext cx="514350" cy="171450"/>
          </a:xfrm>
          <a:prstGeom prst="line">
            <a:avLst/>
          </a:prstGeom>
          <a:noFill/>
          <a:ln w="222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2" name="Line 17">
            <a:extLst>
              <a:ext uri="{FF2B5EF4-FFF2-40B4-BE49-F238E27FC236}">
                <a16:creationId xmlns:a16="http://schemas.microsoft.com/office/drawing/2014/main" id="{2C76CC1D-999D-3091-BEE1-5E0FEC76BFE6}"/>
              </a:ext>
            </a:extLst>
          </p:cNvPr>
          <p:cNvSpPr>
            <a:spLocks noChangeShapeType="1"/>
          </p:cNvSpPr>
          <p:nvPr/>
        </p:nvSpPr>
        <p:spPr bwMode="auto">
          <a:xfrm flipV="1">
            <a:off x="4171950" y="4000500"/>
            <a:ext cx="514350" cy="228600"/>
          </a:xfrm>
          <a:prstGeom prst="line">
            <a:avLst/>
          </a:prstGeom>
          <a:noFill/>
          <a:ln w="222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Tree>
    <p:extLst>
      <p:ext uri="{BB962C8B-B14F-4D97-AF65-F5344CB8AC3E}">
        <p14:creationId xmlns:p14="http://schemas.microsoft.com/office/powerpoint/2010/main" val="2775513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ChangeArrowheads="1"/>
          </p:cNvSpPr>
          <p:nvPr>
            <p:ph type="title"/>
          </p:nvPr>
        </p:nvSpPr>
        <p:spPr/>
        <p:txBody>
          <a:bodyPr>
            <a:noAutofit/>
          </a:bodyPr>
          <a:lstStyle/>
          <a:p>
            <a:r>
              <a:rPr lang="en-US" sz="3200" dirty="0">
                <a:solidFill>
                  <a:schemeClr val="bg1">
                    <a:lumMod val="50000"/>
                  </a:schemeClr>
                </a:solidFill>
              </a:rPr>
              <a:t>Kidney Compatibility is Only One Factor</a:t>
            </a:r>
          </a:p>
        </p:txBody>
      </p:sp>
      <p:sp>
        <p:nvSpPr>
          <p:cNvPr id="2158595" name="Rectangle 3"/>
          <p:cNvSpPr>
            <a:spLocks noGrp="1" noChangeArrowheads="1"/>
          </p:cNvSpPr>
          <p:nvPr>
            <p:ph type="body" idx="1"/>
          </p:nvPr>
        </p:nvSpPr>
        <p:spPr/>
        <p:txBody>
          <a:bodyPr>
            <a:normAutofit fontScale="62500" lnSpcReduction="20000"/>
          </a:bodyPr>
          <a:lstStyle/>
          <a:p>
            <a:r>
              <a:rPr lang="en-US" dirty="0">
                <a:solidFill>
                  <a:schemeClr val="bg1">
                    <a:lumMod val="50000"/>
                  </a:schemeClr>
                </a:solidFill>
              </a:rPr>
              <a:t>Wait time</a:t>
            </a:r>
          </a:p>
          <a:p>
            <a:endParaRPr lang="en-US" dirty="0">
              <a:solidFill>
                <a:schemeClr val="bg1">
                  <a:lumMod val="50000"/>
                </a:schemeClr>
              </a:solidFill>
            </a:endParaRPr>
          </a:p>
          <a:p>
            <a:r>
              <a:rPr lang="en-US" dirty="0">
                <a:solidFill>
                  <a:schemeClr val="bg1">
                    <a:lumMod val="50000"/>
                  </a:schemeClr>
                </a:solidFill>
              </a:rPr>
              <a:t>Distance</a:t>
            </a:r>
          </a:p>
          <a:p>
            <a:endParaRPr lang="en-US" dirty="0">
              <a:solidFill>
                <a:schemeClr val="bg1">
                  <a:lumMod val="50000"/>
                </a:schemeClr>
              </a:solidFill>
            </a:endParaRPr>
          </a:p>
          <a:p>
            <a:r>
              <a:rPr lang="en-US" dirty="0">
                <a:solidFill>
                  <a:schemeClr val="bg1">
                    <a:lumMod val="50000"/>
                  </a:schemeClr>
                </a:solidFill>
              </a:rPr>
              <a:t>Recipient vs Donor Age Disparity</a:t>
            </a:r>
          </a:p>
          <a:p>
            <a:endParaRPr lang="en-US" dirty="0">
              <a:solidFill>
                <a:schemeClr val="bg1">
                  <a:lumMod val="50000"/>
                </a:schemeClr>
              </a:solidFill>
            </a:endParaRPr>
          </a:p>
          <a:p>
            <a:r>
              <a:rPr lang="en-US" dirty="0">
                <a:solidFill>
                  <a:schemeClr val="bg1">
                    <a:lumMod val="50000"/>
                  </a:schemeClr>
                </a:solidFill>
              </a:rPr>
              <a:t>Donor vs Donor Age Disparity</a:t>
            </a:r>
          </a:p>
          <a:p>
            <a:endParaRPr lang="en-US" dirty="0">
              <a:solidFill>
                <a:schemeClr val="bg1">
                  <a:lumMod val="50000"/>
                </a:schemeClr>
              </a:solidFill>
            </a:endParaRPr>
          </a:p>
          <a:p>
            <a:r>
              <a:rPr lang="en-US" dirty="0">
                <a:solidFill>
                  <a:schemeClr val="bg1">
                    <a:lumMod val="50000"/>
                  </a:schemeClr>
                </a:solidFill>
              </a:rPr>
              <a:t>Pediatric Bonus</a:t>
            </a:r>
          </a:p>
          <a:p>
            <a:endParaRPr lang="en-US" dirty="0">
              <a:solidFill>
                <a:schemeClr val="bg1">
                  <a:lumMod val="50000"/>
                </a:schemeClr>
              </a:solidFill>
            </a:endParaRPr>
          </a:p>
          <a:p>
            <a:r>
              <a:rPr lang="en-US" dirty="0">
                <a:solidFill>
                  <a:schemeClr val="bg1">
                    <a:lumMod val="50000"/>
                  </a:schemeClr>
                </a:solidFill>
              </a:rPr>
              <a:t>Other chemical/blood compatibility issues</a:t>
            </a:r>
          </a:p>
        </p:txBody>
      </p:sp>
      <p:pic>
        <p:nvPicPr>
          <p:cNvPr id="2158596" name="Picture 4" descr="C:\Users\mwatson\AppData\Local\Microsoft\Windows\Temporary Internet Files\Content.IE5\DF3126OC\MC90029626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8913" y="1067609"/>
            <a:ext cx="3001207" cy="211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25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8595">
                                            <p:txEl>
                                              <p:pRg st="0" end="0"/>
                                            </p:txEl>
                                          </p:spTgt>
                                        </p:tgtEl>
                                        <p:attrNameLst>
                                          <p:attrName>style.visibility</p:attrName>
                                        </p:attrNameLst>
                                      </p:cBhvr>
                                      <p:to>
                                        <p:strVal val="visible"/>
                                      </p:to>
                                    </p:set>
                                    <p:animEffect transition="in" filter="blinds(horizontal)">
                                      <p:cBhvr>
                                        <p:cTn id="7" dur="500"/>
                                        <p:tgtEl>
                                          <p:spTgt spid="215859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58595">
                                            <p:txEl>
                                              <p:pRg st="2" end="2"/>
                                            </p:txEl>
                                          </p:spTgt>
                                        </p:tgtEl>
                                        <p:attrNameLst>
                                          <p:attrName>style.visibility</p:attrName>
                                        </p:attrNameLst>
                                      </p:cBhvr>
                                      <p:to>
                                        <p:strVal val="visible"/>
                                      </p:to>
                                    </p:set>
                                    <p:animEffect transition="in" filter="blinds(horizontal)">
                                      <p:cBhvr>
                                        <p:cTn id="10" dur="500"/>
                                        <p:tgtEl>
                                          <p:spTgt spid="215859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58595">
                                            <p:txEl>
                                              <p:pRg st="4" end="4"/>
                                            </p:txEl>
                                          </p:spTgt>
                                        </p:tgtEl>
                                        <p:attrNameLst>
                                          <p:attrName>style.visibility</p:attrName>
                                        </p:attrNameLst>
                                      </p:cBhvr>
                                      <p:to>
                                        <p:strVal val="visible"/>
                                      </p:to>
                                    </p:set>
                                    <p:animEffect transition="in" filter="blinds(horizontal)">
                                      <p:cBhvr>
                                        <p:cTn id="13" dur="500"/>
                                        <p:tgtEl>
                                          <p:spTgt spid="2158595">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58595">
                                            <p:txEl>
                                              <p:pRg st="6" end="6"/>
                                            </p:txEl>
                                          </p:spTgt>
                                        </p:tgtEl>
                                        <p:attrNameLst>
                                          <p:attrName>style.visibility</p:attrName>
                                        </p:attrNameLst>
                                      </p:cBhvr>
                                      <p:to>
                                        <p:strVal val="visible"/>
                                      </p:to>
                                    </p:set>
                                    <p:animEffect transition="in" filter="blinds(horizontal)">
                                      <p:cBhvr>
                                        <p:cTn id="16" dur="500"/>
                                        <p:tgtEl>
                                          <p:spTgt spid="215859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58595">
                                            <p:txEl>
                                              <p:pRg st="8" end="8"/>
                                            </p:txEl>
                                          </p:spTgt>
                                        </p:tgtEl>
                                        <p:attrNameLst>
                                          <p:attrName>style.visibility</p:attrName>
                                        </p:attrNameLst>
                                      </p:cBhvr>
                                      <p:to>
                                        <p:strVal val="visible"/>
                                      </p:to>
                                    </p:set>
                                    <p:animEffect transition="in" filter="blinds(horizontal)">
                                      <p:cBhvr>
                                        <p:cTn id="19" dur="500"/>
                                        <p:tgtEl>
                                          <p:spTgt spid="2158595">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58595">
                                            <p:txEl>
                                              <p:pRg st="10" end="10"/>
                                            </p:txEl>
                                          </p:spTgt>
                                        </p:tgtEl>
                                        <p:attrNameLst>
                                          <p:attrName>style.visibility</p:attrName>
                                        </p:attrNameLst>
                                      </p:cBhvr>
                                      <p:to>
                                        <p:strVal val="visible"/>
                                      </p:to>
                                    </p:set>
                                    <p:animEffect transition="in" filter="blinds(horizontal)">
                                      <p:cBhvr>
                                        <p:cTn id="22" dur="500"/>
                                        <p:tgtEl>
                                          <p:spTgt spid="21585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Rectangle 2"/>
          <p:cNvSpPr>
            <a:spLocks noGrp="1" noChangeArrowheads="1"/>
          </p:cNvSpPr>
          <p:nvPr>
            <p:ph type="title"/>
          </p:nvPr>
        </p:nvSpPr>
        <p:spPr/>
        <p:txBody>
          <a:bodyPr>
            <a:normAutofit/>
          </a:bodyPr>
          <a:lstStyle/>
          <a:p>
            <a:r>
              <a:rPr lang="en-US" sz="4000" dirty="0">
                <a:solidFill>
                  <a:schemeClr val="bg1">
                    <a:lumMod val="50000"/>
                  </a:schemeClr>
                </a:solidFill>
              </a:rPr>
              <a:t>Creating Kidney Swaps</a:t>
            </a:r>
          </a:p>
        </p:txBody>
      </p:sp>
      <p:sp>
        <p:nvSpPr>
          <p:cNvPr id="2159620" name="Oval 4"/>
          <p:cNvSpPr>
            <a:spLocks noChangeArrowheads="1"/>
          </p:cNvSpPr>
          <p:nvPr/>
        </p:nvSpPr>
        <p:spPr bwMode="auto">
          <a:xfrm>
            <a:off x="4229100" y="154305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1</a:t>
            </a:r>
          </a:p>
        </p:txBody>
      </p:sp>
      <p:sp>
        <p:nvSpPr>
          <p:cNvPr id="2159621" name="Oval 5"/>
          <p:cNvSpPr>
            <a:spLocks noChangeArrowheads="1"/>
          </p:cNvSpPr>
          <p:nvPr/>
        </p:nvSpPr>
        <p:spPr bwMode="auto">
          <a:xfrm>
            <a:off x="4972050" y="18288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2</a:t>
            </a:r>
          </a:p>
        </p:txBody>
      </p:sp>
      <p:sp>
        <p:nvSpPr>
          <p:cNvPr id="2159622" name="Oval 6"/>
          <p:cNvSpPr>
            <a:spLocks noChangeArrowheads="1"/>
          </p:cNvSpPr>
          <p:nvPr/>
        </p:nvSpPr>
        <p:spPr bwMode="auto">
          <a:xfrm>
            <a:off x="5257800" y="245745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3</a:t>
            </a:r>
          </a:p>
        </p:txBody>
      </p:sp>
      <p:sp>
        <p:nvSpPr>
          <p:cNvPr id="2159623" name="Oval 7"/>
          <p:cNvSpPr>
            <a:spLocks noChangeArrowheads="1"/>
          </p:cNvSpPr>
          <p:nvPr/>
        </p:nvSpPr>
        <p:spPr bwMode="auto">
          <a:xfrm>
            <a:off x="4914900" y="30861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4</a:t>
            </a:r>
          </a:p>
        </p:txBody>
      </p:sp>
      <p:sp>
        <p:nvSpPr>
          <p:cNvPr id="2159624" name="Oval 8"/>
          <p:cNvSpPr>
            <a:spLocks noChangeArrowheads="1"/>
          </p:cNvSpPr>
          <p:nvPr/>
        </p:nvSpPr>
        <p:spPr bwMode="auto">
          <a:xfrm>
            <a:off x="4286250" y="33147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5</a:t>
            </a:r>
          </a:p>
        </p:txBody>
      </p:sp>
      <p:sp>
        <p:nvSpPr>
          <p:cNvPr id="2159625" name="Oval 9"/>
          <p:cNvSpPr>
            <a:spLocks noChangeArrowheads="1"/>
          </p:cNvSpPr>
          <p:nvPr/>
        </p:nvSpPr>
        <p:spPr bwMode="auto">
          <a:xfrm>
            <a:off x="3600450" y="30861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6</a:t>
            </a:r>
          </a:p>
        </p:txBody>
      </p:sp>
      <p:sp>
        <p:nvSpPr>
          <p:cNvPr id="2159626" name="Oval 10"/>
          <p:cNvSpPr>
            <a:spLocks noChangeArrowheads="1"/>
          </p:cNvSpPr>
          <p:nvPr/>
        </p:nvSpPr>
        <p:spPr bwMode="auto">
          <a:xfrm>
            <a:off x="3257550" y="25146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7</a:t>
            </a:r>
          </a:p>
        </p:txBody>
      </p:sp>
      <p:sp>
        <p:nvSpPr>
          <p:cNvPr id="2159627" name="Oval 11"/>
          <p:cNvSpPr>
            <a:spLocks noChangeArrowheads="1"/>
          </p:cNvSpPr>
          <p:nvPr/>
        </p:nvSpPr>
        <p:spPr bwMode="auto">
          <a:xfrm>
            <a:off x="3543300" y="188595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8</a:t>
            </a:r>
          </a:p>
        </p:txBody>
      </p:sp>
    </p:spTree>
    <p:extLst>
      <p:ext uri="{BB962C8B-B14F-4D97-AF65-F5344CB8AC3E}">
        <p14:creationId xmlns:p14="http://schemas.microsoft.com/office/powerpoint/2010/main" val="2373342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Rectangle 2"/>
          <p:cNvSpPr>
            <a:spLocks noGrp="1" noChangeArrowheads="1"/>
          </p:cNvSpPr>
          <p:nvPr>
            <p:ph type="title"/>
          </p:nvPr>
        </p:nvSpPr>
        <p:spPr/>
        <p:txBody>
          <a:bodyPr>
            <a:normAutofit/>
          </a:bodyPr>
          <a:lstStyle/>
          <a:p>
            <a:r>
              <a:rPr lang="en-US" sz="3600" dirty="0">
                <a:solidFill>
                  <a:schemeClr val="bg1">
                    <a:lumMod val="50000"/>
                  </a:schemeClr>
                </a:solidFill>
              </a:rPr>
              <a:t>Course Overview</a:t>
            </a:r>
          </a:p>
        </p:txBody>
      </p:sp>
      <p:sp>
        <p:nvSpPr>
          <p:cNvPr id="1904643" name="Rectangle 3"/>
          <p:cNvSpPr>
            <a:spLocks noGrp="1" noChangeArrowheads="1"/>
          </p:cNvSpPr>
          <p:nvPr>
            <p:ph type="body" idx="1"/>
          </p:nvPr>
        </p:nvSpPr>
        <p:spPr/>
        <p:txBody>
          <a:bodyPr/>
          <a:lstStyle/>
          <a:p>
            <a:pPr>
              <a:lnSpc>
                <a:spcPct val="90000"/>
              </a:lnSpc>
            </a:pPr>
            <a:r>
              <a:rPr lang="en-US" altLang="ko-KR" sz="1500" b="1" i="1" dirty="0">
                <a:solidFill>
                  <a:schemeClr val="bg1">
                    <a:lumMod val="50000"/>
                  </a:schemeClr>
                </a:solidFill>
                <a:ea typeface="Gulim" pitchFamily="34" charset="-127"/>
              </a:rPr>
              <a:t>Optimization Overview</a:t>
            </a:r>
            <a:r>
              <a:rPr lang="en-US" altLang="ko-KR" sz="1500" dirty="0">
                <a:solidFill>
                  <a:schemeClr val="bg1">
                    <a:lumMod val="50000"/>
                  </a:schemeClr>
                </a:solidFill>
                <a:ea typeface="Gulim" pitchFamily="34" charset="-127"/>
              </a:rPr>
              <a:t>.  What is it? Why is It Important?  </a:t>
            </a:r>
          </a:p>
          <a:p>
            <a:pPr>
              <a:lnSpc>
                <a:spcPct val="90000"/>
              </a:lnSpc>
            </a:pPr>
            <a:endParaRPr lang="en-US" altLang="ko-KR" sz="1500" i="1" dirty="0">
              <a:solidFill>
                <a:schemeClr val="bg1">
                  <a:lumMod val="50000"/>
                </a:schemeClr>
              </a:solidFill>
              <a:ea typeface="Gulim" pitchFamily="34" charset="-127"/>
            </a:endParaRPr>
          </a:p>
          <a:p>
            <a:pPr>
              <a:lnSpc>
                <a:spcPct val="90000"/>
              </a:lnSpc>
            </a:pPr>
            <a:r>
              <a:rPr lang="en-US" altLang="ko-KR" sz="1500" b="1" i="1" dirty="0">
                <a:solidFill>
                  <a:schemeClr val="bg1">
                    <a:lumMod val="50000"/>
                  </a:schemeClr>
                </a:solidFill>
                <a:ea typeface="Gulim" pitchFamily="34" charset="-127"/>
              </a:rPr>
              <a:t>Linear Programming</a:t>
            </a:r>
            <a:r>
              <a:rPr lang="en-US" altLang="ko-KR" sz="1500" dirty="0">
                <a:solidFill>
                  <a:schemeClr val="bg1">
                    <a:lumMod val="50000"/>
                  </a:schemeClr>
                </a:solidFill>
                <a:ea typeface="Gulim" pitchFamily="34" charset="-127"/>
              </a:rPr>
              <a:t>.  The quintessential optimization technique </a:t>
            </a:r>
          </a:p>
          <a:p>
            <a:pPr>
              <a:lnSpc>
                <a:spcPct val="90000"/>
              </a:lnSpc>
            </a:pPr>
            <a:endParaRPr lang="en-US" altLang="ko-KR" sz="1500" i="1" dirty="0">
              <a:solidFill>
                <a:schemeClr val="bg1">
                  <a:lumMod val="50000"/>
                </a:schemeClr>
              </a:solidFill>
              <a:ea typeface="Gulim" pitchFamily="34" charset="-127"/>
            </a:endParaRPr>
          </a:p>
          <a:p>
            <a:pPr>
              <a:lnSpc>
                <a:spcPct val="90000"/>
              </a:lnSpc>
            </a:pPr>
            <a:r>
              <a:rPr lang="en-US" altLang="ko-KR" sz="1500" b="1" i="1" dirty="0">
                <a:solidFill>
                  <a:schemeClr val="bg1">
                    <a:lumMod val="50000"/>
                  </a:schemeClr>
                </a:solidFill>
                <a:ea typeface="Gulim" pitchFamily="34" charset="-127"/>
              </a:rPr>
              <a:t>Integer Programming</a:t>
            </a:r>
            <a:r>
              <a:rPr lang="en-US" altLang="ko-KR" sz="1500" dirty="0">
                <a:solidFill>
                  <a:schemeClr val="bg1">
                    <a:lumMod val="50000"/>
                  </a:schemeClr>
                </a:solidFill>
                <a:ea typeface="Gulim" pitchFamily="34" charset="-127"/>
              </a:rPr>
              <a:t>.  Creating more realistic (but harder to solve) models</a:t>
            </a:r>
          </a:p>
          <a:p>
            <a:pPr>
              <a:lnSpc>
                <a:spcPct val="90000"/>
              </a:lnSpc>
            </a:pPr>
            <a:endParaRPr lang="en-US" altLang="ko-KR" sz="1500" dirty="0">
              <a:solidFill>
                <a:schemeClr val="bg1">
                  <a:lumMod val="50000"/>
                </a:schemeClr>
              </a:solidFill>
              <a:ea typeface="Gulim" pitchFamily="34" charset="-127"/>
            </a:endParaRPr>
          </a:p>
          <a:p>
            <a:pPr>
              <a:lnSpc>
                <a:spcPct val="90000"/>
              </a:lnSpc>
            </a:pPr>
            <a:r>
              <a:rPr lang="en-US" altLang="ko-KR" sz="1500" b="1" i="1" dirty="0">
                <a:solidFill>
                  <a:schemeClr val="bg1">
                    <a:lumMod val="50000"/>
                  </a:schemeClr>
                </a:solidFill>
                <a:ea typeface="Gulim" pitchFamily="34" charset="-127"/>
              </a:rPr>
              <a:t>Heuristics</a:t>
            </a:r>
            <a:r>
              <a:rPr lang="en-US" altLang="ko-KR" sz="1500" dirty="0">
                <a:solidFill>
                  <a:schemeClr val="bg1">
                    <a:lumMod val="50000"/>
                  </a:schemeClr>
                </a:solidFill>
                <a:ea typeface="Gulim" pitchFamily="34" charset="-127"/>
              </a:rPr>
              <a:t>.  </a:t>
            </a:r>
          </a:p>
          <a:p>
            <a:pPr>
              <a:lnSpc>
                <a:spcPct val="90000"/>
              </a:lnSpc>
            </a:pPr>
            <a:endParaRPr lang="en-US" altLang="ko-KR" sz="1500" i="1" dirty="0">
              <a:solidFill>
                <a:schemeClr val="bg1">
                  <a:lumMod val="50000"/>
                </a:schemeClr>
              </a:solidFill>
              <a:ea typeface="Gulim" pitchFamily="34" charset="-127"/>
            </a:endParaRPr>
          </a:p>
          <a:p>
            <a:pPr>
              <a:lnSpc>
                <a:spcPct val="90000"/>
              </a:lnSpc>
            </a:pPr>
            <a:r>
              <a:rPr lang="en-US" altLang="ko-KR" sz="1500" b="1" i="1" dirty="0">
                <a:solidFill>
                  <a:schemeClr val="bg1">
                    <a:lumMod val="50000"/>
                  </a:schemeClr>
                </a:solidFill>
                <a:ea typeface="Gulim" pitchFamily="34" charset="-127"/>
              </a:rPr>
              <a:t>Practical</a:t>
            </a:r>
            <a:r>
              <a:rPr lang="en-US" altLang="ko-KR" sz="1500" i="1" dirty="0">
                <a:solidFill>
                  <a:schemeClr val="bg1">
                    <a:lumMod val="50000"/>
                  </a:schemeClr>
                </a:solidFill>
                <a:ea typeface="Gulim" pitchFamily="34" charset="-127"/>
              </a:rPr>
              <a:t>. </a:t>
            </a:r>
            <a:r>
              <a:rPr lang="en-US" altLang="ko-KR" sz="1500" dirty="0">
                <a:solidFill>
                  <a:schemeClr val="bg1">
                    <a:lumMod val="50000"/>
                  </a:schemeClr>
                </a:solidFill>
                <a:ea typeface="Gulim" pitchFamily="34" charset="-127"/>
              </a:rPr>
              <a:t>We want you to use this. It applies to many organizations. This course will cover a lot of applications.  We are not going deep on theory.  </a:t>
            </a:r>
            <a:endParaRPr lang="en-US" altLang="ko-KR" sz="1500" i="1" dirty="0">
              <a:solidFill>
                <a:schemeClr val="bg1">
                  <a:lumMod val="50000"/>
                </a:schemeClr>
              </a:solidFill>
              <a:ea typeface="Gulim" pitchFamily="34" charset="-127"/>
            </a:endParaRPr>
          </a:p>
          <a:p>
            <a:pPr>
              <a:lnSpc>
                <a:spcPct val="90000"/>
              </a:lnSpc>
            </a:pPr>
            <a:endParaRPr lang="en-US" altLang="ko-KR" sz="1500" i="1" dirty="0">
              <a:solidFill>
                <a:schemeClr val="bg1">
                  <a:lumMod val="50000"/>
                </a:schemeClr>
              </a:solidFill>
              <a:ea typeface="Gulim" pitchFamily="34" charset="-127"/>
            </a:endParaRPr>
          </a:p>
          <a:p>
            <a:pPr>
              <a:lnSpc>
                <a:spcPct val="90000"/>
              </a:lnSpc>
            </a:pPr>
            <a:r>
              <a:rPr lang="en-US" altLang="ko-KR" sz="1500" b="1" i="1" dirty="0">
                <a:solidFill>
                  <a:schemeClr val="bg1">
                    <a:lumMod val="50000"/>
                  </a:schemeClr>
                </a:solidFill>
                <a:ea typeface="Gulim" pitchFamily="34" charset="-127"/>
              </a:rPr>
              <a:t>Hands-On</a:t>
            </a:r>
            <a:r>
              <a:rPr lang="en-US" altLang="ko-KR" sz="1500" dirty="0">
                <a:solidFill>
                  <a:schemeClr val="bg1">
                    <a:lumMod val="50000"/>
                  </a:schemeClr>
                </a:solidFill>
                <a:ea typeface="Gulim" pitchFamily="34" charset="-127"/>
              </a:rPr>
              <a:t>.  Learn to write and understand models.  Build intuition</a:t>
            </a:r>
          </a:p>
          <a:p>
            <a:pPr>
              <a:lnSpc>
                <a:spcPct val="90000"/>
              </a:lnSpc>
            </a:pPr>
            <a:endParaRPr lang="en-US" altLang="ko-KR" sz="1500" dirty="0">
              <a:solidFill>
                <a:schemeClr val="bg1">
                  <a:lumMod val="50000"/>
                </a:schemeClr>
              </a:solidFill>
              <a:ea typeface="Gulim" pitchFamily="34" charset="-127"/>
            </a:endParaRPr>
          </a:p>
          <a:p>
            <a:pPr>
              <a:lnSpc>
                <a:spcPct val="90000"/>
              </a:lnSpc>
            </a:pPr>
            <a:endParaRPr lang="en-US" altLang="ko-KR" sz="1500" dirty="0">
              <a:solidFill>
                <a:schemeClr val="bg1">
                  <a:lumMod val="50000"/>
                </a:schemeClr>
              </a:solidFill>
              <a:ea typeface="Gulim" pitchFamily="34" charset="-127"/>
            </a:endParaRPr>
          </a:p>
        </p:txBody>
      </p:sp>
    </p:spTree>
    <p:extLst>
      <p:ext uri="{BB962C8B-B14F-4D97-AF65-F5344CB8AC3E}">
        <p14:creationId xmlns:p14="http://schemas.microsoft.com/office/powerpoint/2010/main" val="85550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643">
                                            <p:txEl>
                                              <p:pRg st="0" end="0"/>
                                            </p:txEl>
                                          </p:spTgt>
                                        </p:tgtEl>
                                        <p:attrNameLst>
                                          <p:attrName>style.visibility</p:attrName>
                                        </p:attrNameLst>
                                      </p:cBhvr>
                                      <p:to>
                                        <p:strVal val="visible"/>
                                      </p:to>
                                    </p:set>
                                    <p:animEffect transition="in" filter="fade">
                                      <p:cBhvr>
                                        <p:cTn id="7" dur="500"/>
                                        <p:tgtEl>
                                          <p:spTgt spid="1904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4643">
                                            <p:txEl>
                                              <p:pRg st="2" end="2"/>
                                            </p:txEl>
                                          </p:spTgt>
                                        </p:tgtEl>
                                        <p:attrNameLst>
                                          <p:attrName>style.visibility</p:attrName>
                                        </p:attrNameLst>
                                      </p:cBhvr>
                                      <p:to>
                                        <p:strVal val="visible"/>
                                      </p:to>
                                    </p:set>
                                    <p:animEffect transition="in" filter="fade">
                                      <p:cBhvr>
                                        <p:cTn id="12" dur="500"/>
                                        <p:tgtEl>
                                          <p:spTgt spid="190464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04643">
                                            <p:txEl>
                                              <p:pRg st="4" end="4"/>
                                            </p:txEl>
                                          </p:spTgt>
                                        </p:tgtEl>
                                        <p:attrNameLst>
                                          <p:attrName>style.visibility</p:attrName>
                                        </p:attrNameLst>
                                      </p:cBhvr>
                                      <p:to>
                                        <p:strVal val="visible"/>
                                      </p:to>
                                    </p:set>
                                    <p:animEffect transition="in" filter="fade">
                                      <p:cBhvr>
                                        <p:cTn id="15" dur="500"/>
                                        <p:tgtEl>
                                          <p:spTgt spid="190464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04643">
                                            <p:txEl>
                                              <p:pRg st="6" end="6"/>
                                            </p:txEl>
                                          </p:spTgt>
                                        </p:tgtEl>
                                        <p:attrNameLst>
                                          <p:attrName>style.visibility</p:attrName>
                                        </p:attrNameLst>
                                      </p:cBhvr>
                                      <p:to>
                                        <p:strVal val="visible"/>
                                      </p:to>
                                    </p:set>
                                    <p:animEffect transition="in" filter="fade">
                                      <p:cBhvr>
                                        <p:cTn id="20" dur="500"/>
                                        <p:tgtEl>
                                          <p:spTgt spid="190464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04643">
                                            <p:txEl>
                                              <p:pRg st="8" end="8"/>
                                            </p:txEl>
                                          </p:spTgt>
                                        </p:tgtEl>
                                        <p:attrNameLst>
                                          <p:attrName>style.visibility</p:attrName>
                                        </p:attrNameLst>
                                      </p:cBhvr>
                                      <p:to>
                                        <p:strVal val="visible"/>
                                      </p:to>
                                    </p:set>
                                    <p:animEffect transition="in" filter="fade">
                                      <p:cBhvr>
                                        <p:cTn id="25" dur="500"/>
                                        <p:tgtEl>
                                          <p:spTgt spid="190464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04643">
                                            <p:txEl>
                                              <p:pRg st="10" end="10"/>
                                            </p:txEl>
                                          </p:spTgt>
                                        </p:tgtEl>
                                        <p:attrNameLst>
                                          <p:attrName>style.visibility</p:attrName>
                                        </p:attrNameLst>
                                      </p:cBhvr>
                                      <p:to>
                                        <p:strVal val="visible"/>
                                      </p:to>
                                    </p:set>
                                    <p:animEffect transition="in" filter="fade">
                                      <p:cBhvr>
                                        <p:cTn id="30" dur="500"/>
                                        <p:tgtEl>
                                          <p:spTgt spid="19046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ChangeArrowheads="1"/>
          </p:cNvSpPr>
          <p:nvPr>
            <p:ph type="title"/>
          </p:nvPr>
        </p:nvSpPr>
        <p:spPr/>
        <p:txBody>
          <a:bodyPr>
            <a:normAutofit/>
          </a:bodyPr>
          <a:lstStyle/>
          <a:p>
            <a:r>
              <a:rPr lang="en-US" sz="4000" dirty="0">
                <a:solidFill>
                  <a:schemeClr val="bg1">
                    <a:lumMod val="50000"/>
                  </a:schemeClr>
                </a:solidFill>
              </a:rPr>
              <a:t>Creating Kidney Swaps</a:t>
            </a:r>
          </a:p>
        </p:txBody>
      </p:sp>
      <p:sp>
        <p:nvSpPr>
          <p:cNvPr id="2161667" name="Oval 3"/>
          <p:cNvSpPr>
            <a:spLocks noChangeArrowheads="1"/>
          </p:cNvSpPr>
          <p:nvPr/>
        </p:nvSpPr>
        <p:spPr bwMode="auto">
          <a:xfrm>
            <a:off x="2571750" y="9251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1</a:t>
            </a:r>
          </a:p>
        </p:txBody>
      </p:sp>
      <p:sp>
        <p:nvSpPr>
          <p:cNvPr id="2161668" name="Oval 4"/>
          <p:cNvSpPr>
            <a:spLocks noChangeArrowheads="1"/>
          </p:cNvSpPr>
          <p:nvPr/>
        </p:nvSpPr>
        <p:spPr bwMode="auto">
          <a:xfrm>
            <a:off x="3314700" y="12108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2</a:t>
            </a:r>
          </a:p>
        </p:txBody>
      </p:sp>
      <p:sp>
        <p:nvSpPr>
          <p:cNvPr id="2161669" name="Oval 5"/>
          <p:cNvSpPr>
            <a:spLocks noChangeArrowheads="1"/>
          </p:cNvSpPr>
          <p:nvPr/>
        </p:nvSpPr>
        <p:spPr bwMode="auto">
          <a:xfrm>
            <a:off x="3600450" y="18395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3</a:t>
            </a:r>
          </a:p>
        </p:txBody>
      </p:sp>
      <p:sp>
        <p:nvSpPr>
          <p:cNvPr id="2161670" name="Oval 6"/>
          <p:cNvSpPr>
            <a:spLocks noChangeArrowheads="1"/>
          </p:cNvSpPr>
          <p:nvPr/>
        </p:nvSpPr>
        <p:spPr bwMode="auto">
          <a:xfrm>
            <a:off x="325755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4</a:t>
            </a:r>
          </a:p>
        </p:txBody>
      </p:sp>
      <p:sp>
        <p:nvSpPr>
          <p:cNvPr id="2161671" name="Oval 7"/>
          <p:cNvSpPr>
            <a:spLocks noChangeArrowheads="1"/>
          </p:cNvSpPr>
          <p:nvPr/>
        </p:nvSpPr>
        <p:spPr bwMode="auto">
          <a:xfrm>
            <a:off x="2628900" y="26967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5</a:t>
            </a:r>
          </a:p>
        </p:txBody>
      </p:sp>
      <p:sp>
        <p:nvSpPr>
          <p:cNvPr id="2161672" name="Oval 8"/>
          <p:cNvSpPr>
            <a:spLocks noChangeArrowheads="1"/>
          </p:cNvSpPr>
          <p:nvPr/>
        </p:nvSpPr>
        <p:spPr bwMode="auto">
          <a:xfrm>
            <a:off x="194310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6</a:t>
            </a:r>
          </a:p>
        </p:txBody>
      </p:sp>
      <p:sp>
        <p:nvSpPr>
          <p:cNvPr id="2161673" name="Oval 9"/>
          <p:cNvSpPr>
            <a:spLocks noChangeArrowheads="1"/>
          </p:cNvSpPr>
          <p:nvPr/>
        </p:nvSpPr>
        <p:spPr bwMode="auto">
          <a:xfrm>
            <a:off x="1600200" y="18966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7</a:t>
            </a:r>
          </a:p>
        </p:txBody>
      </p:sp>
      <p:sp>
        <p:nvSpPr>
          <p:cNvPr id="2161674" name="Oval 10"/>
          <p:cNvSpPr>
            <a:spLocks noChangeArrowheads="1"/>
          </p:cNvSpPr>
          <p:nvPr/>
        </p:nvSpPr>
        <p:spPr bwMode="auto">
          <a:xfrm>
            <a:off x="1885950" y="12680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8</a:t>
            </a:r>
          </a:p>
        </p:txBody>
      </p:sp>
      <p:sp>
        <p:nvSpPr>
          <p:cNvPr id="2161675" name="Oval 11"/>
          <p:cNvSpPr>
            <a:spLocks noChangeArrowheads="1"/>
          </p:cNvSpPr>
          <p:nvPr/>
        </p:nvSpPr>
        <p:spPr bwMode="auto">
          <a:xfrm>
            <a:off x="6115050" y="9251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1</a:t>
            </a:r>
          </a:p>
        </p:txBody>
      </p:sp>
      <p:sp>
        <p:nvSpPr>
          <p:cNvPr id="2161676" name="Oval 12"/>
          <p:cNvSpPr>
            <a:spLocks noChangeArrowheads="1"/>
          </p:cNvSpPr>
          <p:nvPr/>
        </p:nvSpPr>
        <p:spPr bwMode="auto">
          <a:xfrm>
            <a:off x="6858000" y="12108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2</a:t>
            </a:r>
          </a:p>
        </p:txBody>
      </p:sp>
      <p:sp>
        <p:nvSpPr>
          <p:cNvPr id="2161677" name="Oval 13"/>
          <p:cNvSpPr>
            <a:spLocks noChangeArrowheads="1"/>
          </p:cNvSpPr>
          <p:nvPr/>
        </p:nvSpPr>
        <p:spPr bwMode="auto">
          <a:xfrm>
            <a:off x="7143750" y="18395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3</a:t>
            </a:r>
          </a:p>
        </p:txBody>
      </p:sp>
      <p:sp>
        <p:nvSpPr>
          <p:cNvPr id="2161682" name="Oval 18"/>
          <p:cNvSpPr>
            <a:spLocks noChangeArrowheads="1"/>
          </p:cNvSpPr>
          <p:nvPr/>
        </p:nvSpPr>
        <p:spPr bwMode="auto">
          <a:xfrm>
            <a:off x="5429250" y="12680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8</a:t>
            </a:r>
          </a:p>
        </p:txBody>
      </p:sp>
      <p:sp>
        <p:nvSpPr>
          <p:cNvPr id="2161683" name="Text Box 19"/>
          <p:cNvSpPr txBox="1">
            <a:spLocks noChangeArrowheads="1"/>
          </p:cNvSpPr>
          <p:nvPr/>
        </p:nvSpPr>
        <p:spPr bwMode="auto">
          <a:xfrm>
            <a:off x="1771651" y="3028950"/>
            <a:ext cx="165385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4 Matches- 50 Points</a:t>
            </a:r>
          </a:p>
        </p:txBody>
      </p:sp>
      <p:sp>
        <p:nvSpPr>
          <p:cNvPr id="2161684" name="Text Box 20"/>
          <p:cNvSpPr txBox="1">
            <a:spLocks noChangeArrowheads="1"/>
          </p:cNvSpPr>
          <p:nvPr/>
        </p:nvSpPr>
        <p:spPr bwMode="auto">
          <a:xfrm>
            <a:off x="5543551" y="3028950"/>
            <a:ext cx="165385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3 Matches- 60 Points</a:t>
            </a:r>
          </a:p>
        </p:txBody>
      </p:sp>
      <p:sp>
        <p:nvSpPr>
          <p:cNvPr id="2161685" name="Line 21"/>
          <p:cNvSpPr>
            <a:spLocks noChangeShapeType="1"/>
          </p:cNvSpPr>
          <p:nvPr/>
        </p:nvSpPr>
        <p:spPr bwMode="auto">
          <a:xfrm>
            <a:off x="1771650" y="2125266"/>
            <a:ext cx="2286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686" name="Line 22"/>
          <p:cNvSpPr>
            <a:spLocks noChangeShapeType="1"/>
          </p:cNvSpPr>
          <p:nvPr/>
        </p:nvSpPr>
        <p:spPr bwMode="auto">
          <a:xfrm flipV="1">
            <a:off x="2857500" y="2639616"/>
            <a:ext cx="4572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687" name="Line 23"/>
          <p:cNvSpPr>
            <a:spLocks noChangeShapeType="1"/>
          </p:cNvSpPr>
          <p:nvPr/>
        </p:nvSpPr>
        <p:spPr bwMode="auto">
          <a:xfrm flipV="1">
            <a:off x="2114550" y="1096566"/>
            <a:ext cx="5143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688" name="Line 24"/>
          <p:cNvSpPr>
            <a:spLocks noChangeShapeType="1"/>
          </p:cNvSpPr>
          <p:nvPr/>
        </p:nvSpPr>
        <p:spPr bwMode="auto">
          <a:xfrm>
            <a:off x="3486150" y="1439466"/>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689" name="Text Box 25"/>
          <p:cNvSpPr txBox="1">
            <a:spLocks noChangeArrowheads="1"/>
          </p:cNvSpPr>
          <p:nvPr/>
        </p:nvSpPr>
        <p:spPr bwMode="auto">
          <a:xfrm>
            <a:off x="1816894" y="2152650"/>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161690" name="Text Box 26"/>
          <p:cNvSpPr txBox="1">
            <a:spLocks noChangeArrowheads="1"/>
          </p:cNvSpPr>
          <p:nvPr/>
        </p:nvSpPr>
        <p:spPr bwMode="auto">
          <a:xfrm>
            <a:off x="2595563" y="2421731"/>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161691" name="Text Box 27"/>
          <p:cNvSpPr txBox="1">
            <a:spLocks noChangeArrowheads="1"/>
          </p:cNvSpPr>
          <p:nvPr/>
        </p:nvSpPr>
        <p:spPr bwMode="auto">
          <a:xfrm>
            <a:off x="1885951" y="925116"/>
            <a:ext cx="52693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5 pts</a:t>
            </a:r>
          </a:p>
        </p:txBody>
      </p:sp>
      <p:sp>
        <p:nvSpPr>
          <p:cNvPr id="2161692" name="Text Box 28"/>
          <p:cNvSpPr txBox="1">
            <a:spLocks noChangeArrowheads="1"/>
          </p:cNvSpPr>
          <p:nvPr/>
        </p:nvSpPr>
        <p:spPr bwMode="auto">
          <a:xfrm>
            <a:off x="3543301" y="1439466"/>
            <a:ext cx="52693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5 pts</a:t>
            </a:r>
          </a:p>
        </p:txBody>
      </p:sp>
      <p:sp>
        <p:nvSpPr>
          <p:cNvPr id="2161693" name="Oval 29"/>
          <p:cNvSpPr>
            <a:spLocks noChangeArrowheads="1"/>
          </p:cNvSpPr>
          <p:nvPr/>
        </p:nvSpPr>
        <p:spPr bwMode="auto">
          <a:xfrm>
            <a:off x="697230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4</a:t>
            </a:r>
          </a:p>
        </p:txBody>
      </p:sp>
      <p:sp>
        <p:nvSpPr>
          <p:cNvPr id="2161694" name="Oval 30"/>
          <p:cNvSpPr>
            <a:spLocks noChangeArrowheads="1"/>
          </p:cNvSpPr>
          <p:nvPr/>
        </p:nvSpPr>
        <p:spPr bwMode="auto">
          <a:xfrm>
            <a:off x="6343650" y="26967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5</a:t>
            </a:r>
          </a:p>
        </p:txBody>
      </p:sp>
      <p:sp>
        <p:nvSpPr>
          <p:cNvPr id="2161695" name="Oval 31"/>
          <p:cNvSpPr>
            <a:spLocks noChangeArrowheads="1"/>
          </p:cNvSpPr>
          <p:nvPr/>
        </p:nvSpPr>
        <p:spPr bwMode="auto">
          <a:xfrm>
            <a:off x="565785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6</a:t>
            </a:r>
          </a:p>
        </p:txBody>
      </p:sp>
      <p:sp>
        <p:nvSpPr>
          <p:cNvPr id="2161696" name="Oval 32"/>
          <p:cNvSpPr>
            <a:spLocks noChangeArrowheads="1"/>
          </p:cNvSpPr>
          <p:nvPr/>
        </p:nvSpPr>
        <p:spPr bwMode="auto">
          <a:xfrm>
            <a:off x="5314950" y="18966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7</a:t>
            </a:r>
          </a:p>
        </p:txBody>
      </p:sp>
      <p:sp>
        <p:nvSpPr>
          <p:cNvPr id="2161697" name="Line 33"/>
          <p:cNvSpPr>
            <a:spLocks noChangeShapeType="1"/>
          </p:cNvSpPr>
          <p:nvPr/>
        </p:nvSpPr>
        <p:spPr bwMode="auto">
          <a:xfrm>
            <a:off x="5486400" y="2125266"/>
            <a:ext cx="2286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698" name="Line 34"/>
          <p:cNvSpPr>
            <a:spLocks noChangeShapeType="1"/>
          </p:cNvSpPr>
          <p:nvPr/>
        </p:nvSpPr>
        <p:spPr bwMode="auto">
          <a:xfrm flipV="1">
            <a:off x="6572250" y="2639616"/>
            <a:ext cx="4572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699" name="Text Box 35"/>
          <p:cNvSpPr txBox="1">
            <a:spLocks noChangeArrowheads="1"/>
          </p:cNvSpPr>
          <p:nvPr/>
        </p:nvSpPr>
        <p:spPr bwMode="auto">
          <a:xfrm>
            <a:off x="5531644" y="2152650"/>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161700" name="Text Box 36"/>
          <p:cNvSpPr txBox="1">
            <a:spLocks noChangeArrowheads="1"/>
          </p:cNvSpPr>
          <p:nvPr/>
        </p:nvSpPr>
        <p:spPr bwMode="auto">
          <a:xfrm>
            <a:off x="6310313" y="2421731"/>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161703" name="Line 39"/>
          <p:cNvSpPr>
            <a:spLocks noChangeShapeType="1"/>
          </p:cNvSpPr>
          <p:nvPr/>
        </p:nvSpPr>
        <p:spPr bwMode="auto">
          <a:xfrm>
            <a:off x="5657850" y="1439466"/>
            <a:ext cx="1543050"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161704" name="Text Box 40"/>
          <p:cNvSpPr txBox="1">
            <a:spLocks noChangeArrowheads="1"/>
          </p:cNvSpPr>
          <p:nvPr/>
        </p:nvSpPr>
        <p:spPr bwMode="auto">
          <a:xfrm>
            <a:off x="6115050" y="1439466"/>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37" name="Text Box 41"/>
          <p:cNvSpPr txBox="1">
            <a:spLocks noChangeArrowheads="1"/>
          </p:cNvSpPr>
          <p:nvPr/>
        </p:nvSpPr>
        <p:spPr bwMode="auto">
          <a:xfrm>
            <a:off x="2482603" y="3554016"/>
            <a:ext cx="42364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b="1" i="1" dirty="0">
                <a:solidFill>
                  <a:schemeClr val="bg1">
                    <a:lumMod val="50000"/>
                  </a:schemeClr>
                </a:solidFill>
              </a:rPr>
              <a:t>Don’t give your reasons….</a:t>
            </a:r>
          </a:p>
          <a:p>
            <a:pPr algn="ctr"/>
            <a:r>
              <a:rPr lang="en-US" i="1" dirty="0">
                <a:solidFill>
                  <a:schemeClr val="bg1">
                    <a:lumMod val="50000"/>
                  </a:schemeClr>
                </a:solidFill>
              </a:rPr>
              <a:t>What solution is better?</a:t>
            </a:r>
          </a:p>
          <a:p>
            <a:pPr algn="ctr"/>
            <a:r>
              <a:rPr lang="en-US" i="1" dirty="0">
                <a:solidFill>
                  <a:schemeClr val="bg1">
                    <a:lumMod val="50000"/>
                  </a:schemeClr>
                </a:solidFill>
              </a:rPr>
              <a:t>I’m going to give you no more information</a:t>
            </a:r>
          </a:p>
        </p:txBody>
      </p:sp>
    </p:spTree>
    <p:extLst>
      <p:ext uri="{BB962C8B-B14F-4D97-AF65-F5344CB8AC3E}">
        <p14:creationId xmlns:p14="http://schemas.microsoft.com/office/powerpoint/2010/main" val="2067164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3634" name="Rectangle 2"/>
          <p:cNvSpPr>
            <a:spLocks noGrp="1" noChangeArrowheads="1"/>
          </p:cNvSpPr>
          <p:nvPr>
            <p:ph type="title"/>
          </p:nvPr>
        </p:nvSpPr>
        <p:spPr/>
        <p:txBody>
          <a:bodyPr>
            <a:normAutofit/>
          </a:bodyPr>
          <a:lstStyle/>
          <a:p>
            <a:r>
              <a:rPr lang="en-US" sz="4000" dirty="0">
                <a:solidFill>
                  <a:schemeClr val="bg1">
                    <a:lumMod val="50000"/>
                  </a:schemeClr>
                </a:solidFill>
              </a:rPr>
              <a:t>Creating Kidney Swaps</a:t>
            </a:r>
          </a:p>
        </p:txBody>
      </p:sp>
      <p:sp>
        <p:nvSpPr>
          <p:cNvPr id="2373635" name="Oval 3"/>
          <p:cNvSpPr>
            <a:spLocks noChangeArrowheads="1"/>
          </p:cNvSpPr>
          <p:nvPr/>
        </p:nvSpPr>
        <p:spPr bwMode="auto">
          <a:xfrm>
            <a:off x="2571750" y="9251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1</a:t>
            </a:r>
          </a:p>
        </p:txBody>
      </p:sp>
      <p:sp>
        <p:nvSpPr>
          <p:cNvPr id="2373636" name="Oval 4"/>
          <p:cNvSpPr>
            <a:spLocks noChangeArrowheads="1"/>
          </p:cNvSpPr>
          <p:nvPr/>
        </p:nvSpPr>
        <p:spPr bwMode="auto">
          <a:xfrm>
            <a:off x="3314700" y="12108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2</a:t>
            </a:r>
          </a:p>
        </p:txBody>
      </p:sp>
      <p:sp>
        <p:nvSpPr>
          <p:cNvPr id="2373637" name="Oval 5"/>
          <p:cNvSpPr>
            <a:spLocks noChangeArrowheads="1"/>
          </p:cNvSpPr>
          <p:nvPr/>
        </p:nvSpPr>
        <p:spPr bwMode="auto">
          <a:xfrm>
            <a:off x="3600450" y="18395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3</a:t>
            </a:r>
          </a:p>
        </p:txBody>
      </p:sp>
      <p:sp>
        <p:nvSpPr>
          <p:cNvPr id="2373638" name="Oval 6"/>
          <p:cNvSpPr>
            <a:spLocks noChangeArrowheads="1"/>
          </p:cNvSpPr>
          <p:nvPr/>
        </p:nvSpPr>
        <p:spPr bwMode="auto">
          <a:xfrm>
            <a:off x="325755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4</a:t>
            </a:r>
          </a:p>
        </p:txBody>
      </p:sp>
      <p:sp>
        <p:nvSpPr>
          <p:cNvPr id="2373639" name="Oval 7"/>
          <p:cNvSpPr>
            <a:spLocks noChangeArrowheads="1"/>
          </p:cNvSpPr>
          <p:nvPr/>
        </p:nvSpPr>
        <p:spPr bwMode="auto">
          <a:xfrm>
            <a:off x="2628900" y="26967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5</a:t>
            </a:r>
          </a:p>
        </p:txBody>
      </p:sp>
      <p:sp>
        <p:nvSpPr>
          <p:cNvPr id="2373640" name="Oval 8"/>
          <p:cNvSpPr>
            <a:spLocks noChangeArrowheads="1"/>
          </p:cNvSpPr>
          <p:nvPr/>
        </p:nvSpPr>
        <p:spPr bwMode="auto">
          <a:xfrm>
            <a:off x="194310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6</a:t>
            </a:r>
          </a:p>
        </p:txBody>
      </p:sp>
      <p:sp>
        <p:nvSpPr>
          <p:cNvPr id="2373641" name="Oval 9"/>
          <p:cNvSpPr>
            <a:spLocks noChangeArrowheads="1"/>
          </p:cNvSpPr>
          <p:nvPr/>
        </p:nvSpPr>
        <p:spPr bwMode="auto">
          <a:xfrm>
            <a:off x="1600200" y="18966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7</a:t>
            </a:r>
          </a:p>
        </p:txBody>
      </p:sp>
      <p:sp>
        <p:nvSpPr>
          <p:cNvPr id="2373642" name="Oval 10"/>
          <p:cNvSpPr>
            <a:spLocks noChangeArrowheads="1"/>
          </p:cNvSpPr>
          <p:nvPr/>
        </p:nvSpPr>
        <p:spPr bwMode="auto">
          <a:xfrm>
            <a:off x="1885950" y="12680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8</a:t>
            </a:r>
          </a:p>
        </p:txBody>
      </p:sp>
      <p:sp>
        <p:nvSpPr>
          <p:cNvPr id="2373643" name="Oval 11"/>
          <p:cNvSpPr>
            <a:spLocks noChangeArrowheads="1"/>
          </p:cNvSpPr>
          <p:nvPr/>
        </p:nvSpPr>
        <p:spPr bwMode="auto">
          <a:xfrm>
            <a:off x="6115050" y="9251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1</a:t>
            </a:r>
          </a:p>
        </p:txBody>
      </p:sp>
      <p:sp>
        <p:nvSpPr>
          <p:cNvPr id="2373644" name="Oval 12"/>
          <p:cNvSpPr>
            <a:spLocks noChangeArrowheads="1"/>
          </p:cNvSpPr>
          <p:nvPr/>
        </p:nvSpPr>
        <p:spPr bwMode="auto">
          <a:xfrm>
            <a:off x="6858000" y="12108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2</a:t>
            </a:r>
          </a:p>
        </p:txBody>
      </p:sp>
      <p:sp>
        <p:nvSpPr>
          <p:cNvPr id="2373645" name="Oval 13"/>
          <p:cNvSpPr>
            <a:spLocks noChangeArrowheads="1"/>
          </p:cNvSpPr>
          <p:nvPr/>
        </p:nvSpPr>
        <p:spPr bwMode="auto">
          <a:xfrm>
            <a:off x="7143750" y="18395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3</a:t>
            </a:r>
          </a:p>
        </p:txBody>
      </p:sp>
      <p:sp>
        <p:nvSpPr>
          <p:cNvPr id="2373646" name="Oval 14"/>
          <p:cNvSpPr>
            <a:spLocks noChangeArrowheads="1"/>
          </p:cNvSpPr>
          <p:nvPr/>
        </p:nvSpPr>
        <p:spPr bwMode="auto">
          <a:xfrm>
            <a:off x="5429250" y="126801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8</a:t>
            </a:r>
          </a:p>
        </p:txBody>
      </p:sp>
      <p:sp>
        <p:nvSpPr>
          <p:cNvPr id="2373647" name="Text Box 15"/>
          <p:cNvSpPr txBox="1">
            <a:spLocks noChangeArrowheads="1"/>
          </p:cNvSpPr>
          <p:nvPr/>
        </p:nvSpPr>
        <p:spPr bwMode="auto">
          <a:xfrm>
            <a:off x="1771651" y="3028950"/>
            <a:ext cx="165385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4 Matches- 50 Points</a:t>
            </a:r>
          </a:p>
        </p:txBody>
      </p:sp>
      <p:sp>
        <p:nvSpPr>
          <p:cNvPr id="2373648" name="Text Box 16"/>
          <p:cNvSpPr txBox="1">
            <a:spLocks noChangeArrowheads="1"/>
          </p:cNvSpPr>
          <p:nvPr/>
        </p:nvSpPr>
        <p:spPr bwMode="auto">
          <a:xfrm>
            <a:off x="5543551" y="3028950"/>
            <a:ext cx="165385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3 Matches- 60 Points</a:t>
            </a:r>
          </a:p>
        </p:txBody>
      </p:sp>
      <p:sp>
        <p:nvSpPr>
          <p:cNvPr id="2373649" name="Line 17"/>
          <p:cNvSpPr>
            <a:spLocks noChangeShapeType="1"/>
          </p:cNvSpPr>
          <p:nvPr/>
        </p:nvSpPr>
        <p:spPr bwMode="auto">
          <a:xfrm>
            <a:off x="1771650" y="2125266"/>
            <a:ext cx="2286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50" name="Line 18"/>
          <p:cNvSpPr>
            <a:spLocks noChangeShapeType="1"/>
          </p:cNvSpPr>
          <p:nvPr/>
        </p:nvSpPr>
        <p:spPr bwMode="auto">
          <a:xfrm flipV="1">
            <a:off x="2857500" y="2639616"/>
            <a:ext cx="4572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51" name="Line 19"/>
          <p:cNvSpPr>
            <a:spLocks noChangeShapeType="1"/>
          </p:cNvSpPr>
          <p:nvPr/>
        </p:nvSpPr>
        <p:spPr bwMode="auto">
          <a:xfrm flipV="1">
            <a:off x="2114550" y="1096566"/>
            <a:ext cx="51435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52" name="Line 20"/>
          <p:cNvSpPr>
            <a:spLocks noChangeShapeType="1"/>
          </p:cNvSpPr>
          <p:nvPr/>
        </p:nvSpPr>
        <p:spPr bwMode="auto">
          <a:xfrm>
            <a:off x="3486150" y="1439466"/>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53" name="Text Box 21"/>
          <p:cNvSpPr txBox="1">
            <a:spLocks noChangeArrowheads="1"/>
          </p:cNvSpPr>
          <p:nvPr/>
        </p:nvSpPr>
        <p:spPr bwMode="auto">
          <a:xfrm>
            <a:off x="1816894" y="2152650"/>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373654" name="Text Box 22"/>
          <p:cNvSpPr txBox="1">
            <a:spLocks noChangeArrowheads="1"/>
          </p:cNvSpPr>
          <p:nvPr/>
        </p:nvSpPr>
        <p:spPr bwMode="auto">
          <a:xfrm>
            <a:off x="2595563" y="2421731"/>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373655" name="Text Box 23"/>
          <p:cNvSpPr txBox="1">
            <a:spLocks noChangeArrowheads="1"/>
          </p:cNvSpPr>
          <p:nvPr/>
        </p:nvSpPr>
        <p:spPr bwMode="auto">
          <a:xfrm>
            <a:off x="1885951" y="925116"/>
            <a:ext cx="52693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5 pts</a:t>
            </a:r>
          </a:p>
        </p:txBody>
      </p:sp>
      <p:sp>
        <p:nvSpPr>
          <p:cNvPr id="2373656" name="Text Box 24"/>
          <p:cNvSpPr txBox="1">
            <a:spLocks noChangeArrowheads="1"/>
          </p:cNvSpPr>
          <p:nvPr/>
        </p:nvSpPr>
        <p:spPr bwMode="auto">
          <a:xfrm>
            <a:off x="3543301" y="1439466"/>
            <a:ext cx="52693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5 pts</a:t>
            </a:r>
          </a:p>
        </p:txBody>
      </p:sp>
      <p:sp>
        <p:nvSpPr>
          <p:cNvPr id="2373657" name="Oval 25"/>
          <p:cNvSpPr>
            <a:spLocks noChangeArrowheads="1"/>
          </p:cNvSpPr>
          <p:nvPr/>
        </p:nvSpPr>
        <p:spPr bwMode="auto">
          <a:xfrm>
            <a:off x="697230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4</a:t>
            </a:r>
          </a:p>
        </p:txBody>
      </p:sp>
      <p:sp>
        <p:nvSpPr>
          <p:cNvPr id="2373658" name="Oval 26"/>
          <p:cNvSpPr>
            <a:spLocks noChangeArrowheads="1"/>
          </p:cNvSpPr>
          <p:nvPr/>
        </p:nvSpPr>
        <p:spPr bwMode="auto">
          <a:xfrm>
            <a:off x="6343650" y="26967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5</a:t>
            </a:r>
          </a:p>
        </p:txBody>
      </p:sp>
      <p:sp>
        <p:nvSpPr>
          <p:cNvPr id="2373659" name="Oval 27"/>
          <p:cNvSpPr>
            <a:spLocks noChangeArrowheads="1"/>
          </p:cNvSpPr>
          <p:nvPr/>
        </p:nvSpPr>
        <p:spPr bwMode="auto">
          <a:xfrm>
            <a:off x="5657850" y="24681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6</a:t>
            </a:r>
          </a:p>
        </p:txBody>
      </p:sp>
      <p:sp>
        <p:nvSpPr>
          <p:cNvPr id="2373660" name="Oval 28"/>
          <p:cNvSpPr>
            <a:spLocks noChangeArrowheads="1"/>
          </p:cNvSpPr>
          <p:nvPr/>
        </p:nvSpPr>
        <p:spPr bwMode="auto">
          <a:xfrm>
            <a:off x="5314950" y="1896666"/>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7</a:t>
            </a:r>
          </a:p>
        </p:txBody>
      </p:sp>
      <p:sp>
        <p:nvSpPr>
          <p:cNvPr id="2373661" name="Line 29"/>
          <p:cNvSpPr>
            <a:spLocks noChangeShapeType="1"/>
          </p:cNvSpPr>
          <p:nvPr/>
        </p:nvSpPr>
        <p:spPr bwMode="auto">
          <a:xfrm>
            <a:off x="5486400" y="2125266"/>
            <a:ext cx="2286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62" name="Line 30"/>
          <p:cNvSpPr>
            <a:spLocks noChangeShapeType="1"/>
          </p:cNvSpPr>
          <p:nvPr/>
        </p:nvSpPr>
        <p:spPr bwMode="auto">
          <a:xfrm flipV="1">
            <a:off x="6572250" y="2639616"/>
            <a:ext cx="457200"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63" name="Text Box 31"/>
          <p:cNvSpPr txBox="1">
            <a:spLocks noChangeArrowheads="1"/>
          </p:cNvSpPr>
          <p:nvPr/>
        </p:nvSpPr>
        <p:spPr bwMode="auto">
          <a:xfrm>
            <a:off x="5531644" y="2152650"/>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373664" name="Text Box 32"/>
          <p:cNvSpPr txBox="1">
            <a:spLocks noChangeArrowheads="1"/>
          </p:cNvSpPr>
          <p:nvPr/>
        </p:nvSpPr>
        <p:spPr bwMode="auto">
          <a:xfrm>
            <a:off x="6310313" y="2421731"/>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373665" name="Line 33"/>
          <p:cNvSpPr>
            <a:spLocks noChangeShapeType="1"/>
          </p:cNvSpPr>
          <p:nvPr/>
        </p:nvSpPr>
        <p:spPr bwMode="auto">
          <a:xfrm>
            <a:off x="5657850" y="1439466"/>
            <a:ext cx="1543050"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373666" name="Text Box 34"/>
          <p:cNvSpPr txBox="1">
            <a:spLocks noChangeArrowheads="1"/>
          </p:cNvSpPr>
          <p:nvPr/>
        </p:nvSpPr>
        <p:spPr bwMode="auto">
          <a:xfrm>
            <a:off x="6115050" y="1439466"/>
            <a:ext cx="61510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20 pts</a:t>
            </a:r>
          </a:p>
        </p:txBody>
      </p:sp>
      <p:sp>
        <p:nvSpPr>
          <p:cNvPr id="2373668" name="Text Box 36"/>
          <p:cNvSpPr txBox="1">
            <a:spLocks noChangeArrowheads="1"/>
          </p:cNvSpPr>
          <p:nvPr/>
        </p:nvSpPr>
        <p:spPr bwMode="auto">
          <a:xfrm>
            <a:off x="1428750" y="3583650"/>
            <a:ext cx="6400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i="1" dirty="0">
                <a:solidFill>
                  <a:schemeClr val="bg1">
                    <a:lumMod val="50000"/>
                  </a:schemeClr>
                </a:solidFill>
              </a:rPr>
              <a:t>What if “8” is 20-year donor with her 50 year old dad, and “3” is 53 year old dad donating to his 24 year old daughter and they match on many categories?  Likewise, “1” and “2” were both couples in their late 70’s with poor matches in other categories.  </a:t>
            </a:r>
          </a:p>
          <a:p>
            <a:endParaRPr lang="en-US" sz="1350" i="1" dirty="0">
              <a:solidFill>
                <a:schemeClr val="bg1">
                  <a:lumMod val="50000"/>
                </a:schemeClr>
              </a:solidFill>
            </a:endParaRPr>
          </a:p>
          <a:p>
            <a:r>
              <a:rPr lang="en-US" b="1" i="1" dirty="0">
                <a:solidFill>
                  <a:schemeClr val="bg1">
                    <a:lumMod val="50000"/>
                  </a:schemeClr>
                </a:solidFill>
              </a:rPr>
              <a:t>Now which solution is better?</a:t>
            </a:r>
          </a:p>
        </p:txBody>
      </p:sp>
    </p:spTree>
    <p:extLst>
      <p:ext uri="{BB962C8B-B14F-4D97-AF65-F5344CB8AC3E}">
        <p14:creationId xmlns:p14="http://schemas.microsoft.com/office/powerpoint/2010/main" val="236636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3634" name="Rectangle 2"/>
          <p:cNvSpPr>
            <a:spLocks noGrp="1" noChangeArrowheads="1"/>
          </p:cNvSpPr>
          <p:nvPr>
            <p:ph type="title"/>
          </p:nvPr>
        </p:nvSpPr>
        <p:spPr/>
        <p:txBody>
          <a:bodyPr>
            <a:normAutofit fontScale="90000"/>
          </a:bodyPr>
          <a:lstStyle/>
          <a:p>
            <a:r>
              <a:rPr lang="en-US" dirty="0">
                <a:solidFill>
                  <a:schemeClr val="bg1">
                    <a:lumMod val="50000"/>
                  </a:schemeClr>
                </a:solidFill>
              </a:rPr>
              <a:t>Recent Article on Kidney Exchange</a:t>
            </a:r>
          </a:p>
        </p:txBody>
      </p:sp>
      <p:pic>
        <p:nvPicPr>
          <p:cNvPr id="2" name="Picture 1">
            <a:extLst>
              <a:ext uri="{FF2B5EF4-FFF2-40B4-BE49-F238E27FC236}">
                <a16:creationId xmlns:a16="http://schemas.microsoft.com/office/drawing/2014/main" id="{C246F6F2-3A15-4750-964B-D7816050374C}"/>
              </a:ext>
            </a:extLst>
          </p:cNvPr>
          <p:cNvPicPr>
            <a:picLocks noChangeAspect="1"/>
          </p:cNvPicPr>
          <p:nvPr/>
        </p:nvPicPr>
        <p:blipFill>
          <a:blip r:embed="rId2"/>
          <a:stretch>
            <a:fillRect/>
          </a:stretch>
        </p:blipFill>
        <p:spPr>
          <a:xfrm>
            <a:off x="7633499" y="1312270"/>
            <a:ext cx="1235714" cy="364286"/>
          </a:xfrm>
          <a:prstGeom prst="rect">
            <a:avLst/>
          </a:prstGeom>
        </p:spPr>
      </p:pic>
      <p:pic>
        <p:nvPicPr>
          <p:cNvPr id="3" name="Picture 2">
            <a:extLst>
              <a:ext uri="{FF2B5EF4-FFF2-40B4-BE49-F238E27FC236}">
                <a16:creationId xmlns:a16="http://schemas.microsoft.com/office/drawing/2014/main" id="{F7189126-6F74-4DD5-9B67-14D3A9EBAA36}"/>
              </a:ext>
            </a:extLst>
          </p:cNvPr>
          <p:cNvPicPr>
            <a:picLocks noChangeAspect="1"/>
          </p:cNvPicPr>
          <p:nvPr/>
        </p:nvPicPr>
        <p:blipFill>
          <a:blip r:embed="rId3"/>
          <a:stretch>
            <a:fillRect/>
          </a:stretch>
        </p:blipFill>
        <p:spPr>
          <a:xfrm>
            <a:off x="2141324" y="963201"/>
            <a:ext cx="5190565" cy="1029910"/>
          </a:xfrm>
          <a:prstGeom prst="rect">
            <a:avLst/>
          </a:prstGeom>
        </p:spPr>
      </p:pic>
      <p:pic>
        <p:nvPicPr>
          <p:cNvPr id="4" name="Picture 3">
            <a:extLst>
              <a:ext uri="{FF2B5EF4-FFF2-40B4-BE49-F238E27FC236}">
                <a16:creationId xmlns:a16="http://schemas.microsoft.com/office/drawing/2014/main" id="{65BB748B-AD6E-4B44-A8A3-AECC57EFAB4C}"/>
              </a:ext>
            </a:extLst>
          </p:cNvPr>
          <p:cNvPicPr>
            <a:picLocks noChangeAspect="1"/>
          </p:cNvPicPr>
          <p:nvPr/>
        </p:nvPicPr>
        <p:blipFill>
          <a:blip r:embed="rId4"/>
          <a:stretch>
            <a:fillRect/>
          </a:stretch>
        </p:blipFill>
        <p:spPr>
          <a:xfrm>
            <a:off x="2413946" y="2097021"/>
            <a:ext cx="4645322" cy="2960755"/>
          </a:xfrm>
          <a:prstGeom prst="rect">
            <a:avLst/>
          </a:prstGeom>
        </p:spPr>
      </p:pic>
      <p:sp>
        <p:nvSpPr>
          <p:cNvPr id="5" name="TextBox 4">
            <a:extLst>
              <a:ext uri="{FF2B5EF4-FFF2-40B4-BE49-F238E27FC236}">
                <a16:creationId xmlns:a16="http://schemas.microsoft.com/office/drawing/2014/main" id="{4599BE64-A8AA-4CA3-BEB4-B13704BFAA8B}"/>
              </a:ext>
            </a:extLst>
          </p:cNvPr>
          <p:cNvSpPr txBox="1"/>
          <p:nvPr/>
        </p:nvSpPr>
        <p:spPr>
          <a:xfrm>
            <a:off x="335988" y="3832104"/>
            <a:ext cx="1213796" cy="784830"/>
          </a:xfrm>
          <a:prstGeom prst="rect">
            <a:avLst/>
          </a:prstGeom>
          <a:noFill/>
        </p:spPr>
        <p:txBody>
          <a:bodyPr wrap="square" rtlCol="0">
            <a:spAutoFit/>
          </a:bodyPr>
          <a:lstStyle/>
          <a:p>
            <a:r>
              <a:rPr lang="en-US" sz="900" dirty="0">
                <a:solidFill>
                  <a:schemeClr val="bg1">
                    <a:lumMod val="50000"/>
                  </a:schemeClr>
                </a:solidFill>
              </a:rPr>
              <a:t>Source:</a:t>
            </a:r>
          </a:p>
          <a:p>
            <a:r>
              <a:rPr lang="en-US" sz="900" dirty="0">
                <a:solidFill>
                  <a:schemeClr val="bg1">
                    <a:lumMod val="50000"/>
                  </a:schemeClr>
                </a:solidFill>
              </a:rPr>
              <a:t>https://qz.com/1383083/how-ai-changed-organ-donation-in-the-us/</a:t>
            </a:r>
          </a:p>
        </p:txBody>
      </p:sp>
    </p:spTree>
    <p:extLst>
      <p:ext uri="{BB962C8B-B14F-4D97-AF65-F5344CB8AC3E}">
        <p14:creationId xmlns:p14="http://schemas.microsoft.com/office/powerpoint/2010/main" val="3240903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Rectangle 2"/>
          <p:cNvSpPr>
            <a:spLocks noGrp="1" noChangeArrowheads="1"/>
          </p:cNvSpPr>
          <p:nvPr>
            <p:ph type="title"/>
          </p:nvPr>
        </p:nvSpPr>
        <p:spPr/>
        <p:txBody>
          <a:bodyPr>
            <a:normAutofit fontScale="90000"/>
          </a:bodyPr>
          <a:lstStyle/>
          <a:p>
            <a:r>
              <a:rPr lang="en-US" dirty="0">
                <a:solidFill>
                  <a:schemeClr val="bg1">
                    <a:lumMod val="50000"/>
                  </a:schemeClr>
                </a:solidFill>
              </a:rPr>
              <a:t>Given you have an objective, what makes optimization hard?</a:t>
            </a:r>
          </a:p>
        </p:txBody>
      </p:sp>
      <p:sp>
        <p:nvSpPr>
          <p:cNvPr id="2159620" name="Oval 4"/>
          <p:cNvSpPr>
            <a:spLocks noChangeArrowheads="1"/>
          </p:cNvSpPr>
          <p:nvPr/>
        </p:nvSpPr>
        <p:spPr bwMode="auto">
          <a:xfrm>
            <a:off x="4229100" y="154305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1</a:t>
            </a:r>
          </a:p>
        </p:txBody>
      </p:sp>
      <p:sp>
        <p:nvSpPr>
          <p:cNvPr id="2159621" name="Oval 5"/>
          <p:cNvSpPr>
            <a:spLocks noChangeArrowheads="1"/>
          </p:cNvSpPr>
          <p:nvPr/>
        </p:nvSpPr>
        <p:spPr bwMode="auto">
          <a:xfrm>
            <a:off x="4972050" y="18288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2</a:t>
            </a:r>
          </a:p>
        </p:txBody>
      </p:sp>
      <p:sp>
        <p:nvSpPr>
          <p:cNvPr id="2159622" name="Oval 6"/>
          <p:cNvSpPr>
            <a:spLocks noChangeArrowheads="1"/>
          </p:cNvSpPr>
          <p:nvPr/>
        </p:nvSpPr>
        <p:spPr bwMode="auto">
          <a:xfrm>
            <a:off x="5257800" y="245745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3</a:t>
            </a:r>
          </a:p>
        </p:txBody>
      </p:sp>
      <p:sp>
        <p:nvSpPr>
          <p:cNvPr id="2159623" name="Oval 7"/>
          <p:cNvSpPr>
            <a:spLocks noChangeArrowheads="1"/>
          </p:cNvSpPr>
          <p:nvPr/>
        </p:nvSpPr>
        <p:spPr bwMode="auto">
          <a:xfrm>
            <a:off x="4914900" y="30861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4</a:t>
            </a:r>
          </a:p>
        </p:txBody>
      </p:sp>
      <p:sp>
        <p:nvSpPr>
          <p:cNvPr id="2159624" name="Oval 8"/>
          <p:cNvSpPr>
            <a:spLocks noChangeArrowheads="1"/>
          </p:cNvSpPr>
          <p:nvPr/>
        </p:nvSpPr>
        <p:spPr bwMode="auto">
          <a:xfrm>
            <a:off x="4286250" y="33147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5</a:t>
            </a:r>
          </a:p>
        </p:txBody>
      </p:sp>
      <p:sp>
        <p:nvSpPr>
          <p:cNvPr id="2159625" name="Oval 9"/>
          <p:cNvSpPr>
            <a:spLocks noChangeArrowheads="1"/>
          </p:cNvSpPr>
          <p:nvPr/>
        </p:nvSpPr>
        <p:spPr bwMode="auto">
          <a:xfrm>
            <a:off x="3600450" y="30861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6</a:t>
            </a:r>
          </a:p>
        </p:txBody>
      </p:sp>
      <p:sp>
        <p:nvSpPr>
          <p:cNvPr id="2159626" name="Oval 10"/>
          <p:cNvSpPr>
            <a:spLocks noChangeArrowheads="1"/>
          </p:cNvSpPr>
          <p:nvPr/>
        </p:nvSpPr>
        <p:spPr bwMode="auto">
          <a:xfrm>
            <a:off x="3257550" y="251460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7</a:t>
            </a:r>
          </a:p>
        </p:txBody>
      </p:sp>
      <p:sp>
        <p:nvSpPr>
          <p:cNvPr id="2159627" name="Oval 11"/>
          <p:cNvSpPr>
            <a:spLocks noChangeArrowheads="1"/>
          </p:cNvSpPr>
          <p:nvPr/>
        </p:nvSpPr>
        <p:spPr bwMode="auto">
          <a:xfrm>
            <a:off x="3543300" y="1885950"/>
            <a:ext cx="285750" cy="285750"/>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350">
                <a:solidFill>
                  <a:schemeClr val="bg1"/>
                </a:solidFill>
              </a:rPr>
              <a:t>8</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161" y="1698228"/>
            <a:ext cx="3227378" cy="1804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14701" y="4057650"/>
            <a:ext cx="2147447" cy="415498"/>
          </a:xfrm>
          <a:prstGeom prst="rect">
            <a:avLst/>
          </a:prstGeom>
          <a:noFill/>
        </p:spPr>
        <p:txBody>
          <a:bodyPr wrap="none" rtlCol="0">
            <a:spAutoFit/>
          </a:bodyPr>
          <a:lstStyle/>
          <a:p>
            <a:r>
              <a:rPr lang="en-US" sz="2100" dirty="0">
                <a:solidFill>
                  <a:schemeClr val="bg1">
                    <a:lumMod val="50000"/>
                  </a:schemeClr>
                </a:solidFill>
              </a:rPr>
              <a:t>Problem grows </a:t>
            </a:r>
            <a:r>
              <a:rPr lang="en-US" sz="2100" i="1" dirty="0">
                <a:solidFill>
                  <a:schemeClr val="bg1">
                    <a:lumMod val="50000"/>
                  </a:schemeClr>
                </a:solidFill>
              </a:rPr>
              <a:t>N</a:t>
            </a:r>
            <a:r>
              <a:rPr lang="en-US" sz="2100" dirty="0">
                <a:solidFill>
                  <a:schemeClr val="bg1">
                    <a:lumMod val="50000"/>
                  </a:schemeClr>
                </a:solidFill>
              </a:rPr>
              <a:t>!</a:t>
            </a:r>
          </a:p>
        </p:txBody>
      </p:sp>
    </p:spTree>
    <p:extLst>
      <p:ext uri="{BB962C8B-B14F-4D97-AF65-F5344CB8AC3E}">
        <p14:creationId xmlns:p14="http://schemas.microsoft.com/office/powerpoint/2010/main" val="35817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bg1">
                    <a:lumMod val="50000"/>
                  </a:schemeClr>
                </a:solidFill>
              </a:rPr>
              <a:t>Have You Ever Wondered How Stores Decide </a:t>
            </a:r>
            <a:r>
              <a:rPr lang="en-US" sz="3200" i="1" dirty="0">
                <a:solidFill>
                  <a:schemeClr val="bg1">
                    <a:lumMod val="50000"/>
                  </a:schemeClr>
                </a:solidFill>
              </a:rPr>
              <a:t>Where</a:t>
            </a:r>
            <a:r>
              <a:rPr lang="en-US" sz="3200" dirty="0">
                <a:solidFill>
                  <a:schemeClr val="bg1">
                    <a:lumMod val="50000"/>
                  </a:schemeClr>
                </a:solidFill>
              </a:rPr>
              <a:t> to Put Items?</a:t>
            </a:r>
          </a:p>
        </p:txBody>
      </p:sp>
      <p:pic>
        <p:nvPicPr>
          <p:cNvPr id="5" name="Picture 4"/>
          <p:cNvPicPr>
            <a:picLocks noChangeAspect="1"/>
          </p:cNvPicPr>
          <p:nvPr/>
        </p:nvPicPr>
        <p:blipFill>
          <a:blip r:embed="rId2"/>
          <a:stretch>
            <a:fillRect/>
          </a:stretch>
        </p:blipFill>
        <p:spPr>
          <a:xfrm>
            <a:off x="1631243" y="1117810"/>
            <a:ext cx="5639090" cy="3919739"/>
          </a:xfrm>
          <a:prstGeom prst="rect">
            <a:avLst/>
          </a:prstGeom>
        </p:spPr>
      </p:pic>
    </p:spTree>
    <p:extLst>
      <p:ext uri="{BB962C8B-B14F-4D97-AF65-F5344CB8AC3E}">
        <p14:creationId xmlns:p14="http://schemas.microsoft.com/office/powerpoint/2010/main" val="2058842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2066" name="Rectangle 2"/>
          <p:cNvSpPr>
            <a:spLocks noGrp="1" noChangeArrowheads="1"/>
          </p:cNvSpPr>
          <p:nvPr>
            <p:ph type="title"/>
          </p:nvPr>
        </p:nvSpPr>
        <p:spPr/>
        <p:txBody>
          <a:bodyPr>
            <a:noAutofit/>
          </a:bodyPr>
          <a:lstStyle/>
          <a:p>
            <a:r>
              <a:rPr lang="en-US" sz="3200" dirty="0">
                <a:solidFill>
                  <a:schemeClr val="bg1">
                    <a:lumMod val="50000"/>
                  </a:schemeClr>
                </a:solidFill>
              </a:rPr>
              <a:t>Retailers Understand Where Shoppers Are and Where They Buy</a:t>
            </a:r>
          </a:p>
        </p:txBody>
      </p:sp>
      <p:pic>
        <p:nvPicPr>
          <p:cNvPr id="2392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00150"/>
            <a:ext cx="3486150" cy="205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92069" name="Text Box 5"/>
          <p:cNvSpPr txBox="1">
            <a:spLocks noChangeArrowheads="1"/>
          </p:cNvSpPr>
          <p:nvPr/>
        </p:nvSpPr>
        <p:spPr bwMode="auto">
          <a:xfrm>
            <a:off x="1428750" y="971550"/>
            <a:ext cx="4000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dirty="0">
                <a:solidFill>
                  <a:schemeClr val="bg1">
                    <a:lumMod val="50000"/>
                  </a:schemeClr>
                </a:solidFill>
              </a:rPr>
              <a:t>Heat Maps Track Where Customers Spend Time</a:t>
            </a:r>
          </a:p>
        </p:txBody>
      </p:sp>
      <p:pic>
        <p:nvPicPr>
          <p:cNvPr id="23920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2412206"/>
            <a:ext cx="32004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92071" name="Text Box 7"/>
          <p:cNvSpPr txBox="1">
            <a:spLocks noChangeArrowheads="1"/>
          </p:cNvSpPr>
          <p:nvPr/>
        </p:nvSpPr>
        <p:spPr bwMode="auto">
          <a:xfrm>
            <a:off x="5143500" y="1943101"/>
            <a:ext cx="25146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a:solidFill>
                  <a:schemeClr val="bg1">
                    <a:lumMod val="50000"/>
                  </a:schemeClr>
                </a:solidFill>
              </a:rPr>
              <a:t>Heat Maps Can Track Impact of Changes to the Store</a:t>
            </a:r>
          </a:p>
        </p:txBody>
      </p:sp>
      <p:sp>
        <p:nvSpPr>
          <p:cNvPr id="2392072" name="Text Box 8"/>
          <p:cNvSpPr txBox="1">
            <a:spLocks noChangeArrowheads="1"/>
          </p:cNvSpPr>
          <p:nvPr/>
        </p:nvSpPr>
        <p:spPr bwMode="auto">
          <a:xfrm>
            <a:off x="1371601" y="3714751"/>
            <a:ext cx="2869406"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a:solidFill>
                  <a:schemeClr val="bg1">
                    <a:lumMod val="50000"/>
                  </a:schemeClr>
                </a:solidFill>
              </a:rPr>
              <a:t>Kroger's is merging heat maps of where people spend time and where they spend money</a:t>
            </a:r>
          </a:p>
        </p:txBody>
      </p:sp>
      <p:sp>
        <p:nvSpPr>
          <p:cNvPr id="2392073" name="Text Box 9"/>
          <p:cNvSpPr txBox="1">
            <a:spLocks noChangeArrowheads="1"/>
          </p:cNvSpPr>
          <p:nvPr/>
        </p:nvSpPr>
        <p:spPr bwMode="auto">
          <a:xfrm>
            <a:off x="265579" y="4508527"/>
            <a:ext cx="1523174"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750" dirty="0">
                <a:solidFill>
                  <a:schemeClr val="bg1">
                    <a:lumMod val="50000"/>
                  </a:schemeClr>
                </a:solidFill>
              </a:rPr>
              <a:t>Source:  maps from TNS-Sorenson</a:t>
            </a:r>
          </a:p>
        </p:txBody>
      </p:sp>
    </p:spTree>
    <p:extLst>
      <p:ext uri="{BB962C8B-B14F-4D97-AF65-F5344CB8AC3E}">
        <p14:creationId xmlns:p14="http://schemas.microsoft.com/office/powerpoint/2010/main" val="3116417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0025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a:t>
            </a:r>
          </a:p>
        </p:txBody>
      </p:sp>
      <p:sp>
        <p:nvSpPr>
          <p:cNvPr id="6" name="Rectangle 5"/>
          <p:cNvSpPr/>
          <p:nvPr/>
        </p:nvSpPr>
        <p:spPr>
          <a:xfrm>
            <a:off x="251460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2</a:t>
            </a:r>
          </a:p>
        </p:txBody>
      </p:sp>
      <p:sp>
        <p:nvSpPr>
          <p:cNvPr id="7" name="Rectangle 6"/>
          <p:cNvSpPr/>
          <p:nvPr/>
        </p:nvSpPr>
        <p:spPr>
          <a:xfrm>
            <a:off x="302895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3</a:t>
            </a:r>
          </a:p>
        </p:txBody>
      </p:sp>
      <p:sp>
        <p:nvSpPr>
          <p:cNvPr id="8" name="Rectangle 7"/>
          <p:cNvSpPr/>
          <p:nvPr/>
        </p:nvSpPr>
        <p:spPr>
          <a:xfrm>
            <a:off x="354330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4</a:t>
            </a:r>
          </a:p>
        </p:txBody>
      </p:sp>
      <p:sp>
        <p:nvSpPr>
          <p:cNvPr id="9" name="Rectangle 8"/>
          <p:cNvSpPr/>
          <p:nvPr/>
        </p:nvSpPr>
        <p:spPr>
          <a:xfrm>
            <a:off x="405765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5</a:t>
            </a:r>
          </a:p>
        </p:txBody>
      </p:sp>
      <p:sp>
        <p:nvSpPr>
          <p:cNvPr id="10" name="Rectangle 9"/>
          <p:cNvSpPr/>
          <p:nvPr/>
        </p:nvSpPr>
        <p:spPr>
          <a:xfrm>
            <a:off x="457200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6</a:t>
            </a:r>
          </a:p>
        </p:txBody>
      </p:sp>
      <p:sp>
        <p:nvSpPr>
          <p:cNvPr id="11" name="Rectangle 10"/>
          <p:cNvSpPr/>
          <p:nvPr/>
        </p:nvSpPr>
        <p:spPr>
          <a:xfrm>
            <a:off x="508635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7</a:t>
            </a:r>
          </a:p>
        </p:txBody>
      </p:sp>
      <p:sp>
        <p:nvSpPr>
          <p:cNvPr id="12" name="Rectangle 11"/>
          <p:cNvSpPr/>
          <p:nvPr/>
        </p:nvSpPr>
        <p:spPr>
          <a:xfrm>
            <a:off x="560070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8</a:t>
            </a:r>
          </a:p>
        </p:txBody>
      </p:sp>
      <p:sp>
        <p:nvSpPr>
          <p:cNvPr id="13" name="Rectangle 12"/>
          <p:cNvSpPr/>
          <p:nvPr/>
        </p:nvSpPr>
        <p:spPr>
          <a:xfrm>
            <a:off x="611505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9</a:t>
            </a:r>
          </a:p>
        </p:txBody>
      </p:sp>
      <p:sp>
        <p:nvSpPr>
          <p:cNvPr id="14" name="Rectangle 13"/>
          <p:cNvSpPr/>
          <p:nvPr/>
        </p:nvSpPr>
        <p:spPr>
          <a:xfrm>
            <a:off x="6629400" y="958453"/>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10</a:t>
            </a:r>
          </a:p>
        </p:txBody>
      </p:sp>
      <p:sp>
        <p:nvSpPr>
          <p:cNvPr id="15" name="Rectangle 14"/>
          <p:cNvSpPr/>
          <p:nvPr/>
        </p:nvSpPr>
        <p:spPr>
          <a:xfrm>
            <a:off x="2000250" y="2400300"/>
            <a:ext cx="514350" cy="40005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defTabSz="342900">
              <a:defRPr/>
            </a:pPr>
            <a:r>
              <a:rPr lang="en-US" sz="1350" dirty="0">
                <a:latin typeface="Helvetica Neue Light"/>
                <a:cs typeface="Helvetica Neue Light"/>
              </a:rPr>
              <a:t>11</a:t>
            </a:r>
          </a:p>
        </p:txBody>
      </p:sp>
      <p:sp>
        <p:nvSpPr>
          <p:cNvPr id="16" name="Rectangle 15"/>
          <p:cNvSpPr/>
          <p:nvPr/>
        </p:nvSpPr>
        <p:spPr>
          <a:xfrm>
            <a:off x="2514600" y="2400300"/>
            <a:ext cx="514350" cy="40005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defTabSz="342900">
              <a:defRPr/>
            </a:pPr>
            <a:r>
              <a:rPr lang="en-US" sz="1350" dirty="0">
                <a:latin typeface="Helvetica Neue Light"/>
                <a:cs typeface="Helvetica Neue Light"/>
              </a:rPr>
              <a:t>12</a:t>
            </a:r>
          </a:p>
        </p:txBody>
      </p:sp>
      <p:sp>
        <p:nvSpPr>
          <p:cNvPr id="17" name="Rectangle 16"/>
          <p:cNvSpPr/>
          <p:nvPr/>
        </p:nvSpPr>
        <p:spPr>
          <a:xfrm>
            <a:off x="3028950" y="2400300"/>
            <a:ext cx="514350" cy="40005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defTabSz="342900">
              <a:defRPr/>
            </a:pPr>
            <a:r>
              <a:rPr lang="en-US" sz="1350" dirty="0">
                <a:latin typeface="Helvetica Neue Light"/>
                <a:cs typeface="Helvetica Neue Light"/>
              </a:rPr>
              <a:t>13</a:t>
            </a:r>
          </a:p>
        </p:txBody>
      </p:sp>
      <p:sp>
        <p:nvSpPr>
          <p:cNvPr id="18" name="Rectangle 17"/>
          <p:cNvSpPr/>
          <p:nvPr/>
        </p:nvSpPr>
        <p:spPr>
          <a:xfrm>
            <a:off x="3543300" y="2400300"/>
            <a:ext cx="514350" cy="40005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defTabSz="342900">
              <a:defRPr/>
            </a:pPr>
            <a:r>
              <a:rPr lang="en-US" sz="1350" dirty="0">
                <a:latin typeface="Helvetica Neue Light"/>
                <a:cs typeface="Helvetica Neue Light"/>
              </a:rPr>
              <a:t>14</a:t>
            </a:r>
          </a:p>
        </p:txBody>
      </p:sp>
      <p:sp>
        <p:nvSpPr>
          <p:cNvPr id="19" name="Rectangle 18"/>
          <p:cNvSpPr/>
          <p:nvPr/>
        </p:nvSpPr>
        <p:spPr>
          <a:xfrm>
            <a:off x="4057650" y="2400300"/>
            <a:ext cx="514350" cy="40005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defTabSz="342900">
              <a:defRPr/>
            </a:pPr>
            <a:r>
              <a:rPr lang="en-US" sz="1350" dirty="0">
                <a:latin typeface="Helvetica Neue Light"/>
                <a:cs typeface="Helvetica Neue Light"/>
              </a:rPr>
              <a:t>15</a:t>
            </a:r>
          </a:p>
        </p:txBody>
      </p:sp>
      <p:sp>
        <p:nvSpPr>
          <p:cNvPr id="20" name="Rectangle 19"/>
          <p:cNvSpPr/>
          <p:nvPr/>
        </p:nvSpPr>
        <p:spPr>
          <a:xfrm>
            <a:off x="4572000" y="240030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16</a:t>
            </a:r>
          </a:p>
        </p:txBody>
      </p:sp>
      <p:sp>
        <p:nvSpPr>
          <p:cNvPr id="21" name="Rectangle 20"/>
          <p:cNvSpPr/>
          <p:nvPr/>
        </p:nvSpPr>
        <p:spPr>
          <a:xfrm>
            <a:off x="5086350" y="240030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17</a:t>
            </a:r>
          </a:p>
        </p:txBody>
      </p:sp>
      <p:sp>
        <p:nvSpPr>
          <p:cNvPr id="22" name="Rectangle 21"/>
          <p:cNvSpPr/>
          <p:nvPr/>
        </p:nvSpPr>
        <p:spPr>
          <a:xfrm>
            <a:off x="5600700" y="240030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18</a:t>
            </a:r>
          </a:p>
        </p:txBody>
      </p:sp>
      <p:sp>
        <p:nvSpPr>
          <p:cNvPr id="23" name="Rectangle 22"/>
          <p:cNvSpPr/>
          <p:nvPr/>
        </p:nvSpPr>
        <p:spPr>
          <a:xfrm>
            <a:off x="6115050" y="240030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19</a:t>
            </a:r>
          </a:p>
        </p:txBody>
      </p:sp>
      <p:sp>
        <p:nvSpPr>
          <p:cNvPr id="24" name="Rectangle 23"/>
          <p:cNvSpPr/>
          <p:nvPr/>
        </p:nvSpPr>
        <p:spPr>
          <a:xfrm>
            <a:off x="6629400" y="240030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20</a:t>
            </a:r>
          </a:p>
        </p:txBody>
      </p:sp>
      <p:graphicFrame>
        <p:nvGraphicFramePr>
          <p:cNvPr id="2297925" name="Group 69"/>
          <p:cNvGraphicFramePr>
            <a:graphicFrameLocks noGrp="1"/>
          </p:cNvGraphicFramePr>
          <p:nvPr/>
        </p:nvGraphicFramePr>
        <p:xfrm>
          <a:off x="2000250" y="3028951"/>
          <a:ext cx="2628900" cy="1826657"/>
        </p:xfrm>
        <a:graphic>
          <a:graphicData uri="http://schemas.openxmlformats.org/drawingml/2006/table">
            <a:tbl>
              <a:tblPr/>
              <a:tblGrid>
                <a:gridCol w="1162050">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tblGrid>
              <a:tr h="38862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1" i="0" u="none" strike="noStrike" cap="none" normalizeH="0" baseline="0">
                          <a:ln>
                            <a:noFill/>
                          </a:ln>
                          <a:solidFill>
                            <a:schemeClr val="tx1"/>
                          </a:solidFill>
                          <a:effectLst/>
                          <a:latin typeface="Helvetica Neue"/>
                          <a:ea typeface="Helvetica Neue"/>
                          <a:cs typeface="Helvetica Neue"/>
                        </a:rPr>
                        <a:t>Product Category</a:t>
                      </a:r>
                      <a:endParaRPr kumimoji="0" lang="en-US" sz="1100" b="0" i="0" u="none" strike="noStrike" cap="none" normalizeH="0" baseline="0">
                        <a:ln>
                          <a:noFill/>
                        </a:ln>
                        <a:solidFill>
                          <a:schemeClr val="tx1"/>
                        </a:solidFill>
                        <a:effectLst/>
                        <a:latin typeface="Helvetica Neue"/>
                        <a:ea typeface="Helvetica Neue"/>
                        <a:cs typeface="Helvetica Neue"/>
                      </a:endParaRPr>
                    </a:p>
                  </a:txBody>
                  <a:tcPr marL="68580" marR="68580" marT="34290" marB="34290" horzOverflow="overflow">
                    <a:lnL>
                      <a:noFill/>
                    </a:lnL>
                    <a:lnR>
                      <a:noFill/>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1" i="0" u="none" strike="noStrike" cap="none" normalizeH="0" baseline="0">
                          <a:ln>
                            <a:noFill/>
                          </a:ln>
                          <a:solidFill>
                            <a:schemeClr val="tx1"/>
                          </a:solidFill>
                          <a:effectLst/>
                          <a:latin typeface="Helvetica Neue"/>
                          <a:ea typeface="Helvetica Neue"/>
                          <a:cs typeface="Helvetica Neue"/>
                        </a:rPr>
                        <a:t>Quantity</a:t>
                      </a:r>
                      <a:endParaRPr kumimoji="0" lang="en-US" sz="1100" b="0" i="0" u="none" strike="noStrike" cap="none" normalizeH="0" baseline="0">
                        <a:ln>
                          <a:noFill/>
                        </a:ln>
                        <a:solidFill>
                          <a:schemeClr val="tx1"/>
                        </a:solidFill>
                        <a:effectLst/>
                        <a:latin typeface="Helvetica Neue"/>
                        <a:ea typeface="Helvetica Neue"/>
                        <a:cs typeface="Helvetica Neue"/>
                      </a:endParaRPr>
                    </a:p>
                  </a:txBody>
                  <a:tcPr marL="68580" marR="68580" marT="34290" marB="34290" horzOverflow="overflow">
                    <a:lnL>
                      <a:noFill/>
                    </a:lnL>
                    <a:lnR>
                      <a:noFill/>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1" i="0" u="none" strike="noStrike" cap="none" normalizeH="0" baseline="0">
                          <a:ln>
                            <a:noFill/>
                          </a:ln>
                          <a:solidFill>
                            <a:schemeClr val="tx1"/>
                          </a:solidFill>
                          <a:effectLst/>
                          <a:latin typeface="Helvetica Neue"/>
                          <a:ea typeface="Helvetica Neue"/>
                          <a:cs typeface="Helvetica Neue"/>
                        </a:rPr>
                        <a:t>Location</a:t>
                      </a:r>
                      <a:endParaRPr kumimoji="0" lang="en-US" sz="1100" b="0" i="0" u="none" strike="noStrike" cap="none" normalizeH="0" baseline="0">
                        <a:ln>
                          <a:noFill/>
                        </a:ln>
                        <a:solidFill>
                          <a:schemeClr val="tx1"/>
                        </a:solidFill>
                        <a:effectLst/>
                        <a:latin typeface="Helvetica Neue"/>
                        <a:ea typeface="Helvetica Neue"/>
                        <a:cs typeface="Helvetica Neue"/>
                      </a:endParaRPr>
                    </a:p>
                  </a:txBody>
                  <a:tcPr marL="68580" marR="68580" marT="34290" marB="34290" horzOverflow="overflow">
                    <a:lnL>
                      <a:noFill/>
                    </a:lnL>
                    <a:lnR>
                      <a:noFill/>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1697">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C1</a:t>
                      </a:r>
                    </a:p>
                  </a:txBody>
                  <a:tcPr marL="68580" marR="68580" marT="34290" marB="34290" horzOverflow="overflow">
                    <a:lnL>
                      <a:noFill/>
                    </a:lnL>
                    <a:lnR>
                      <a:noFill/>
                    </a:lnR>
                    <a:lnT w="12700" cap="flat" cmpd="sng" algn="ctr">
                      <a:solidFill>
                        <a:srgbClr val="F79646"/>
                      </a:solidFill>
                      <a:prstDash val="solid"/>
                      <a:round/>
                      <a:headEnd type="none" w="med" len="med"/>
                      <a:tailEnd type="none" w="med" len="med"/>
                    </a:lnT>
                    <a:lnB>
                      <a:noFill/>
                    </a:lnB>
                    <a:lnTlToBr>
                      <a:noFill/>
                    </a:lnTlToBr>
                    <a:lnBlToTr>
                      <a:noFill/>
                    </a:lnBlToTr>
                    <a:solidFill>
                      <a:srgbClr val="F79646">
                        <a:alpha val="20000"/>
                      </a:srgbClr>
                    </a:solid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300</a:t>
                      </a:r>
                    </a:p>
                  </a:txBody>
                  <a:tcPr marL="68580" marR="68580" marT="34290" marB="34290" horzOverflow="overflow">
                    <a:lnL>
                      <a:noFill/>
                    </a:lnL>
                    <a:lnR>
                      <a:noFill/>
                    </a:lnR>
                    <a:lnT w="12700" cap="flat" cmpd="sng" algn="ctr">
                      <a:solidFill>
                        <a:srgbClr val="F79646"/>
                      </a:solidFill>
                      <a:prstDash val="solid"/>
                      <a:round/>
                      <a:headEnd type="none" w="med" len="med"/>
                      <a:tailEnd type="none" w="med" len="med"/>
                    </a:lnT>
                    <a:lnB>
                      <a:noFill/>
                    </a:lnB>
                    <a:lnTlToBr>
                      <a:noFill/>
                    </a:lnTlToBr>
                    <a:lnBlToTr>
                      <a:noFill/>
                    </a:lnBlToTr>
                    <a:solidFill>
                      <a:srgbClr val="F79646">
                        <a:alpha val="20000"/>
                      </a:srgbClr>
                    </a:solid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1</a:t>
                      </a:r>
                    </a:p>
                  </a:txBody>
                  <a:tcPr marL="68580" marR="68580" marT="34290" marB="34290" horzOverflow="overflow">
                    <a:lnL>
                      <a:noFill/>
                    </a:lnL>
                    <a:lnR>
                      <a:noFill/>
                    </a:lnR>
                    <a:lnT w="12700" cap="flat" cmpd="sng" algn="ctr">
                      <a:solidFill>
                        <a:srgbClr val="F79646"/>
                      </a:solidFill>
                      <a:prstDash val="solid"/>
                      <a:round/>
                      <a:headEnd type="none" w="med" len="med"/>
                      <a:tailEnd type="none" w="med" len="med"/>
                    </a:lnT>
                    <a:lnB>
                      <a:noFill/>
                    </a:lnB>
                    <a:lnTlToBr>
                      <a:noFill/>
                    </a:lnTlToBr>
                    <a:lnBlToTr>
                      <a:noFill/>
                    </a:lnBlToTr>
                    <a:solidFill>
                      <a:srgbClr val="F79646">
                        <a:alpha val="20000"/>
                      </a:srgbClr>
                    </a:solidFill>
                  </a:tcPr>
                </a:tc>
                <a:extLst>
                  <a:ext uri="{0D108BD9-81ED-4DB2-BD59-A6C34878D82A}">
                    <a16:rowId xmlns:a16="http://schemas.microsoft.com/office/drawing/2014/main" val="10001"/>
                  </a:ext>
                </a:extLst>
              </a:tr>
              <a:tr h="2286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C2</a:t>
                      </a:r>
                    </a:p>
                  </a:txBody>
                  <a:tcPr marL="68580" marR="68580" marT="34290" marB="34290"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500</a:t>
                      </a:r>
                    </a:p>
                  </a:txBody>
                  <a:tcPr marL="68580" marR="68580" marT="34290" marB="34290"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9, 10</a:t>
                      </a:r>
                    </a:p>
                  </a:txBody>
                  <a:tcPr marL="68580" marR="68580" marT="34290" marB="3429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C3</a:t>
                      </a:r>
                    </a:p>
                  </a:txBody>
                  <a:tcPr marL="68580" marR="68580" marT="34290" marB="34290" horzOverflow="overflow">
                    <a:lnL>
                      <a:noFill/>
                    </a:lnL>
                    <a:lnR>
                      <a:noFill/>
                    </a:lnR>
                    <a:lnT>
                      <a:noFill/>
                    </a:lnT>
                    <a:lnB>
                      <a:noFill/>
                    </a:lnB>
                    <a:lnTlToBr>
                      <a:noFill/>
                    </a:lnTlToBr>
                    <a:lnBlToTr>
                      <a:noFill/>
                    </a:lnBlToTr>
                    <a:solidFill>
                      <a:srgbClr val="F79646">
                        <a:alpha val="20000"/>
                      </a:srgbClr>
                    </a:solid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1000</a:t>
                      </a:r>
                    </a:p>
                  </a:txBody>
                  <a:tcPr marL="68580" marR="68580" marT="34290" marB="34290" horzOverflow="overflow">
                    <a:lnL>
                      <a:noFill/>
                    </a:lnL>
                    <a:lnR>
                      <a:noFill/>
                    </a:lnR>
                    <a:lnT>
                      <a:noFill/>
                    </a:lnT>
                    <a:lnB>
                      <a:noFill/>
                    </a:lnB>
                    <a:lnTlToBr>
                      <a:noFill/>
                    </a:lnTlToBr>
                    <a:lnBlToTr>
                      <a:noFill/>
                    </a:lnBlToTr>
                    <a:solidFill>
                      <a:srgbClr val="F79646">
                        <a:alpha val="20000"/>
                      </a:srgbClr>
                    </a:solid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2-6</a:t>
                      </a:r>
                    </a:p>
                  </a:txBody>
                  <a:tcPr marL="68580" marR="68580" marT="34290" marB="34290" horzOverflow="overflow">
                    <a:lnL>
                      <a:noFill/>
                    </a:lnL>
                    <a:lnR>
                      <a:noFill/>
                    </a:lnR>
                    <a:lnT>
                      <a:noFill/>
                    </a:lnT>
                    <a:lnB>
                      <a:noFill/>
                    </a:lnB>
                    <a:lnTlToBr>
                      <a:noFill/>
                    </a:lnTlToBr>
                    <a:lnBlToTr>
                      <a:noFill/>
                    </a:lnBlToTr>
                    <a:solidFill>
                      <a:srgbClr val="F79646">
                        <a:alpha val="20000"/>
                      </a:srgbClr>
                    </a:solidFill>
                  </a:tcPr>
                </a:tc>
                <a:extLst>
                  <a:ext uri="{0D108BD9-81ED-4DB2-BD59-A6C34878D82A}">
                    <a16:rowId xmlns:a16="http://schemas.microsoft.com/office/drawing/2014/main" val="10003"/>
                  </a:ext>
                </a:extLst>
              </a:tr>
              <a:tr h="2286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C4</a:t>
                      </a:r>
                    </a:p>
                  </a:txBody>
                  <a:tcPr marL="68580" marR="68580" marT="34290" marB="34290"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300</a:t>
                      </a:r>
                    </a:p>
                  </a:txBody>
                  <a:tcPr marL="68580" marR="68580" marT="34290" marB="34290"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8</a:t>
                      </a:r>
                    </a:p>
                  </a:txBody>
                  <a:tcPr marL="68580" marR="68580" marT="34290" marB="3429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C5</a:t>
                      </a:r>
                    </a:p>
                  </a:txBody>
                  <a:tcPr marL="68580" marR="68580" marT="34290" marB="34290" horzOverflow="overflow">
                    <a:lnL>
                      <a:noFill/>
                    </a:lnL>
                    <a:lnR>
                      <a:noFill/>
                    </a:lnR>
                    <a:lnT>
                      <a:noFill/>
                    </a:lnT>
                    <a:lnB>
                      <a:noFill/>
                    </a:lnB>
                    <a:lnTlToBr>
                      <a:noFill/>
                    </a:lnTlToBr>
                    <a:lnBlToTr>
                      <a:noFill/>
                    </a:lnBlToTr>
                    <a:solidFill>
                      <a:srgbClr val="F79646">
                        <a:alpha val="20000"/>
                      </a:srgbClr>
                    </a:solid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200</a:t>
                      </a:r>
                    </a:p>
                  </a:txBody>
                  <a:tcPr marL="68580" marR="68580" marT="34290" marB="34290" horzOverflow="overflow">
                    <a:lnL>
                      <a:noFill/>
                    </a:lnL>
                    <a:lnR>
                      <a:noFill/>
                    </a:lnR>
                    <a:lnT>
                      <a:noFill/>
                    </a:lnT>
                    <a:lnB>
                      <a:noFill/>
                    </a:lnB>
                    <a:lnTlToBr>
                      <a:noFill/>
                    </a:lnTlToBr>
                    <a:lnBlToTr>
                      <a:noFill/>
                    </a:lnBlToTr>
                    <a:solidFill>
                      <a:srgbClr val="F79646">
                        <a:alpha val="20000"/>
                      </a:srgbClr>
                    </a:solid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7</a:t>
                      </a:r>
                    </a:p>
                  </a:txBody>
                  <a:tcPr marL="68580" marR="68580" marT="34290" marB="34290" horzOverflow="overflow">
                    <a:lnL>
                      <a:noFill/>
                    </a:lnL>
                    <a:lnR>
                      <a:noFill/>
                    </a:lnR>
                    <a:lnT>
                      <a:noFill/>
                    </a:lnT>
                    <a:lnB>
                      <a:noFill/>
                    </a:lnB>
                    <a:lnTlToBr>
                      <a:noFill/>
                    </a:lnTlToBr>
                    <a:lnBlToTr>
                      <a:noFill/>
                    </a:lnBlToTr>
                    <a:solidFill>
                      <a:srgbClr val="F79646">
                        <a:alpha val="20000"/>
                      </a:srgbClr>
                    </a:solid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a:t>
                      </a:r>
                    </a:p>
                  </a:txBody>
                  <a:tcPr marL="68580" marR="68580" marT="34290" marB="34290" horzOverflow="overflow">
                    <a:lnL>
                      <a:noFill/>
                    </a:lnL>
                    <a:lnR>
                      <a:noFill/>
                    </a:lnR>
                    <a:lnT>
                      <a:noFill/>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a:t>
                      </a:r>
                    </a:p>
                  </a:txBody>
                  <a:tcPr marL="68580" marR="68580" marT="34290" marB="34290" horzOverflow="overflow">
                    <a:lnL>
                      <a:noFill/>
                    </a:lnL>
                    <a:lnR>
                      <a:noFill/>
                    </a:lnR>
                    <a:lnT>
                      <a:noFill/>
                    </a:lnT>
                    <a:lnB w="12700" cap="flat" cmpd="sng" algn="ctr">
                      <a:solidFill>
                        <a:srgbClr val="F79646"/>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Tx/>
                        <a:buNone/>
                        <a:tabLst/>
                      </a:pPr>
                      <a:r>
                        <a:rPr kumimoji="0" lang="en-US" sz="1100" b="0" i="0" u="none" strike="noStrike" cap="none" normalizeH="0" baseline="0">
                          <a:ln>
                            <a:noFill/>
                          </a:ln>
                          <a:solidFill>
                            <a:schemeClr val="tx1"/>
                          </a:solidFill>
                          <a:effectLst/>
                          <a:latin typeface="Helvetica Neue"/>
                          <a:ea typeface="Helvetica Neue"/>
                          <a:cs typeface="Helvetica Neue"/>
                        </a:rPr>
                        <a:t>…</a:t>
                      </a:r>
                    </a:p>
                  </a:txBody>
                  <a:tcPr marL="68580" marR="68580" marT="34290" marB="34290" horzOverflow="overflow">
                    <a:lnL>
                      <a:noFill/>
                    </a:lnL>
                    <a:lnR>
                      <a:noFill/>
                    </a:lnR>
                    <a:lnT>
                      <a:noFill/>
                    </a:lnT>
                    <a:lnB w="127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3" name="Line Callout 2 32"/>
          <p:cNvSpPr/>
          <p:nvPr/>
        </p:nvSpPr>
        <p:spPr>
          <a:xfrm>
            <a:off x="5086350" y="3134917"/>
            <a:ext cx="2114550" cy="1345406"/>
          </a:xfrm>
          <a:prstGeom prst="borderCallout2">
            <a:avLst>
              <a:gd name="adj1" fmla="val 18750"/>
              <a:gd name="adj2" fmla="val -1559"/>
              <a:gd name="adj3" fmla="val 18750"/>
              <a:gd name="adj4" fmla="val -16667"/>
              <a:gd name="adj5" fmla="val 47540"/>
              <a:gd name="adj6" fmla="val -25330"/>
            </a:avLst>
          </a:prstGeom>
          <a:effectLst>
            <a:outerShdw blurRad="50800" dist="38100" dir="2700000" algn="br"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anchor="ctr"/>
          <a:lstStyle/>
          <a:p>
            <a:pPr algn="ctr" defTabSz="342900"/>
            <a:r>
              <a:rPr lang="en-US" sz="1200" dirty="0">
                <a:solidFill>
                  <a:schemeClr val="bg1">
                    <a:lumMod val="50000"/>
                  </a:schemeClr>
                </a:solidFill>
                <a:latin typeface="Helvetica Neue"/>
                <a:ea typeface="Helvetica Neue"/>
                <a:cs typeface="Helvetica Neue"/>
              </a:rPr>
              <a:t>The system then decides product category quantities and locations;  In larger stores, it also is considering what categories go next to each other</a:t>
            </a:r>
          </a:p>
        </p:txBody>
      </p:sp>
      <p:cxnSp>
        <p:nvCxnSpPr>
          <p:cNvPr id="30" name="Straight Connector 29"/>
          <p:cNvCxnSpPr/>
          <p:nvPr/>
        </p:nvCxnSpPr>
        <p:spPr>
          <a:xfrm rot="5400000">
            <a:off x="1857971" y="1613893"/>
            <a:ext cx="284560" cy="2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2371130" y="1613893"/>
            <a:ext cx="284560" cy="2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4942284" y="1614488"/>
            <a:ext cx="28456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5460802" y="1615082"/>
            <a:ext cx="28575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970984" y="1614488"/>
            <a:ext cx="28456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7000876" y="1614487"/>
            <a:ext cx="285750" cy="2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999060" y="1644253"/>
            <a:ext cx="513159" cy="11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512219" y="1645444"/>
            <a:ext cx="2571750" cy="119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5091113" y="1646634"/>
            <a:ext cx="513160" cy="11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600700" y="1644253"/>
            <a:ext cx="511969" cy="11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117431" y="1644253"/>
            <a:ext cx="1025129" cy="476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297915" name="TextBox 52"/>
          <p:cNvSpPr txBox="1">
            <a:spLocks noChangeArrowheads="1"/>
          </p:cNvSpPr>
          <p:nvPr/>
        </p:nvSpPr>
        <p:spPr bwMode="auto">
          <a:xfrm>
            <a:off x="2138362" y="1629966"/>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C1</a:t>
            </a:r>
          </a:p>
        </p:txBody>
      </p:sp>
      <p:sp>
        <p:nvSpPr>
          <p:cNvPr id="2297916" name="TextBox 53"/>
          <p:cNvSpPr txBox="1">
            <a:spLocks noChangeArrowheads="1"/>
          </p:cNvSpPr>
          <p:nvPr/>
        </p:nvSpPr>
        <p:spPr bwMode="auto">
          <a:xfrm>
            <a:off x="6498431" y="1629966"/>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C2</a:t>
            </a:r>
          </a:p>
        </p:txBody>
      </p:sp>
      <p:sp>
        <p:nvSpPr>
          <p:cNvPr id="2297917" name="TextBox 54"/>
          <p:cNvSpPr txBox="1">
            <a:spLocks noChangeArrowheads="1"/>
          </p:cNvSpPr>
          <p:nvPr/>
        </p:nvSpPr>
        <p:spPr bwMode="auto">
          <a:xfrm>
            <a:off x="3657600" y="1644253"/>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C3</a:t>
            </a:r>
          </a:p>
        </p:txBody>
      </p:sp>
      <p:sp>
        <p:nvSpPr>
          <p:cNvPr id="2297918" name="TextBox 55"/>
          <p:cNvSpPr txBox="1">
            <a:spLocks noChangeArrowheads="1"/>
          </p:cNvSpPr>
          <p:nvPr/>
        </p:nvSpPr>
        <p:spPr bwMode="auto">
          <a:xfrm>
            <a:off x="5200650" y="1643063"/>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C5</a:t>
            </a:r>
          </a:p>
        </p:txBody>
      </p:sp>
      <p:sp>
        <p:nvSpPr>
          <p:cNvPr id="2297919" name="TextBox 56"/>
          <p:cNvSpPr txBox="1">
            <a:spLocks noChangeArrowheads="1"/>
          </p:cNvSpPr>
          <p:nvPr/>
        </p:nvSpPr>
        <p:spPr bwMode="auto">
          <a:xfrm>
            <a:off x="5715000" y="1643063"/>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C4</a:t>
            </a:r>
          </a:p>
        </p:txBody>
      </p:sp>
      <p:sp>
        <p:nvSpPr>
          <p:cNvPr id="41" name="Title 1"/>
          <p:cNvSpPr txBox="1">
            <a:spLocks/>
          </p:cNvSpPr>
          <p:nvPr/>
        </p:nvSpPr>
        <p:spPr bwMode="auto">
          <a:xfrm>
            <a:off x="1239581" y="204928"/>
            <a:ext cx="6515100" cy="479822"/>
          </a:xfrm>
          <a:prstGeom prst="rect">
            <a:avLst/>
          </a:prstGeom>
          <a:noFill/>
          <a:ln w="9525">
            <a:noFill/>
            <a:miter lim="800000"/>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90000"/>
              </a:lnSpc>
            </a:pPr>
            <a:r>
              <a:rPr lang="en-US" sz="2400" b="1" dirty="0">
                <a:solidFill>
                  <a:schemeClr val="bg1">
                    <a:lumMod val="50000"/>
                  </a:schemeClr>
                </a:solidFill>
                <a:latin typeface="Helvetica Neue"/>
                <a:ea typeface="Helvetica Neue"/>
                <a:cs typeface="Helvetica Neue"/>
              </a:rPr>
              <a:t>Optimization Can Help Determine Where To Put Categories</a:t>
            </a:r>
          </a:p>
        </p:txBody>
      </p:sp>
      <p:sp>
        <p:nvSpPr>
          <p:cNvPr id="43" name="Right Arrow 42"/>
          <p:cNvSpPr>
            <a:spLocks noChangeArrowheads="1"/>
          </p:cNvSpPr>
          <p:nvPr/>
        </p:nvSpPr>
        <p:spPr bwMode="auto">
          <a:xfrm>
            <a:off x="2971800" y="1828800"/>
            <a:ext cx="1028700" cy="514350"/>
          </a:xfrm>
          <a:prstGeom prst="rightArrow">
            <a:avLst>
              <a:gd name="adj1" fmla="val 50000"/>
              <a:gd name="adj2" fmla="val 50000"/>
            </a:avLst>
          </a:prstGeom>
          <a:solidFill>
            <a:srgbClr val="969696"/>
          </a:solidFill>
          <a:ln w="9525" algn="ctr">
            <a:solidFill>
              <a:srgbClr val="F9F9F9"/>
            </a:solidFill>
            <a:miter lim="800000"/>
            <a:headEnd/>
            <a:tailEnd/>
          </a:ln>
          <a:effectLst>
            <a:outerShdw dist="23000" dir="5400000" rotWithShape="0">
              <a:srgbClr val="000000">
                <a:alpha val="34999"/>
              </a:srgbClr>
            </a:outerShdw>
          </a:effectLst>
        </p:spPr>
        <p:txBody>
          <a:bodyPr anchor="ctr"/>
          <a:lstStyle/>
          <a:p>
            <a:pPr algn="ctr" defTabSz="342900">
              <a:defRPr/>
            </a:pPr>
            <a:r>
              <a:rPr lang="en-US" sz="900" dirty="0">
                <a:solidFill>
                  <a:schemeClr val="lt1"/>
                </a:solidFill>
              </a:rPr>
              <a:t>Store Traffic</a:t>
            </a:r>
          </a:p>
        </p:txBody>
      </p:sp>
      <p:pic>
        <p:nvPicPr>
          <p:cNvPr id="2378755" name="Picture 3" descr="C:\Users\mwatson\AppData\Local\Microsoft\Windows\Temporary Internet Files\Content.IE5\MB24O847\MC90038361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3081" y="1812684"/>
            <a:ext cx="639166" cy="546583"/>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9"/>
          <p:cNvSpPr txBox="1">
            <a:spLocks noChangeArrowheads="1"/>
          </p:cNvSpPr>
          <p:nvPr/>
        </p:nvSpPr>
        <p:spPr bwMode="auto">
          <a:xfrm>
            <a:off x="6852265" y="4844535"/>
            <a:ext cx="6832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750" dirty="0"/>
              <a:t>Source:  IBM</a:t>
            </a:r>
          </a:p>
        </p:txBody>
      </p:sp>
    </p:spTree>
    <p:extLst>
      <p:ext uri="{BB962C8B-B14F-4D97-AF65-F5344CB8AC3E}">
        <p14:creationId xmlns:p14="http://schemas.microsoft.com/office/powerpoint/2010/main" val="2713835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0025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a:t>
            </a:r>
          </a:p>
        </p:txBody>
      </p:sp>
      <p:sp>
        <p:nvSpPr>
          <p:cNvPr id="6" name="Rectangle 5"/>
          <p:cNvSpPr/>
          <p:nvPr/>
        </p:nvSpPr>
        <p:spPr>
          <a:xfrm>
            <a:off x="251460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2</a:t>
            </a:r>
          </a:p>
        </p:txBody>
      </p:sp>
      <p:sp>
        <p:nvSpPr>
          <p:cNvPr id="7" name="Rectangle 6"/>
          <p:cNvSpPr/>
          <p:nvPr/>
        </p:nvSpPr>
        <p:spPr>
          <a:xfrm>
            <a:off x="302895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3</a:t>
            </a:r>
          </a:p>
        </p:txBody>
      </p:sp>
      <p:sp>
        <p:nvSpPr>
          <p:cNvPr id="8" name="Rectangle 7"/>
          <p:cNvSpPr/>
          <p:nvPr/>
        </p:nvSpPr>
        <p:spPr>
          <a:xfrm>
            <a:off x="354330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4</a:t>
            </a:r>
          </a:p>
        </p:txBody>
      </p:sp>
      <p:sp>
        <p:nvSpPr>
          <p:cNvPr id="9" name="Rectangle 8"/>
          <p:cNvSpPr/>
          <p:nvPr/>
        </p:nvSpPr>
        <p:spPr>
          <a:xfrm>
            <a:off x="405765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5</a:t>
            </a:r>
          </a:p>
        </p:txBody>
      </p:sp>
      <p:sp>
        <p:nvSpPr>
          <p:cNvPr id="10" name="Rectangle 9"/>
          <p:cNvSpPr/>
          <p:nvPr/>
        </p:nvSpPr>
        <p:spPr>
          <a:xfrm>
            <a:off x="457200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6</a:t>
            </a:r>
          </a:p>
        </p:txBody>
      </p:sp>
      <p:sp>
        <p:nvSpPr>
          <p:cNvPr id="11" name="Rectangle 10"/>
          <p:cNvSpPr/>
          <p:nvPr/>
        </p:nvSpPr>
        <p:spPr>
          <a:xfrm>
            <a:off x="508635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7</a:t>
            </a:r>
          </a:p>
        </p:txBody>
      </p:sp>
      <p:sp>
        <p:nvSpPr>
          <p:cNvPr id="12" name="Rectangle 11"/>
          <p:cNvSpPr/>
          <p:nvPr/>
        </p:nvSpPr>
        <p:spPr>
          <a:xfrm>
            <a:off x="560070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8</a:t>
            </a:r>
          </a:p>
        </p:txBody>
      </p:sp>
      <p:sp>
        <p:nvSpPr>
          <p:cNvPr id="13" name="Rectangle 12"/>
          <p:cNvSpPr/>
          <p:nvPr/>
        </p:nvSpPr>
        <p:spPr>
          <a:xfrm>
            <a:off x="611505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9</a:t>
            </a:r>
          </a:p>
        </p:txBody>
      </p:sp>
      <p:sp>
        <p:nvSpPr>
          <p:cNvPr id="14" name="Rectangle 13"/>
          <p:cNvSpPr/>
          <p:nvPr/>
        </p:nvSpPr>
        <p:spPr>
          <a:xfrm>
            <a:off x="6629400" y="1085850"/>
            <a:ext cx="514350" cy="400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r>
              <a:rPr lang="en-US" sz="1350" dirty="0">
                <a:latin typeface="Helvetica Neue Light"/>
                <a:cs typeface="Helvetica Neue Light"/>
              </a:rPr>
              <a:t>10</a:t>
            </a:r>
          </a:p>
        </p:txBody>
      </p:sp>
      <p:sp>
        <p:nvSpPr>
          <p:cNvPr id="33" name="Line Callout 2 32"/>
          <p:cNvSpPr/>
          <p:nvPr/>
        </p:nvSpPr>
        <p:spPr>
          <a:xfrm>
            <a:off x="5543550" y="2114551"/>
            <a:ext cx="1543050" cy="1345406"/>
          </a:xfrm>
          <a:prstGeom prst="borderCallout2">
            <a:avLst>
              <a:gd name="adj1" fmla="val 18750"/>
              <a:gd name="adj2" fmla="val -1559"/>
              <a:gd name="adj3" fmla="val 18750"/>
              <a:gd name="adj4" fmla="val -16667"/>
              <a:gd name="adj5" fmla="val 47540"/>
              <a:gd name="adj6" fmla="val -25330"/>
            </a:avLst>
          </a:prstGeom>
          <a:effectLst>
            <a:outerShdw blurRad="50800" dist="38100" dir="2700000" algn="br"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anchor="ctr"/>
          <a:lstStyle/>
          <a:p>
            <a:pPr algn="ctr" defTabSz="342900"/>
            <a:r>
              <a:rPr lang="en-US" sz="1350">
                <a:solidFill>
                  <a:schemeClr val="bg1">
                    <a:lumMod val="50000"/>
                  </a:schemeClr>
                </a:solidFill>
                <a:latin typeface="Helvetica Neue"/>
                <a:ea typeface="Helvetica Neue"/>
                <a:cs typeface="Helvetica Neue"/>
              </a:rPr>
              <a:t>You now want to lay out the items on the shelf and develop a detailed planogram</a:t>
            </a:r>
          </a:p>
        </p:txBody>
      </p:sp>
      <p:cxnSp>
        <p:nvCxnSpPr>
          <p:cNvPr id="30" name="Straight Connector 29"/>
          <p:cNvCxnSpPr/>
          <p:nvPr/>
        </p:nvCxnSpPr>
        <p:spPr>
          <a:xfrm rot="5400000">
            <a:off x="1857971" y="1741290"/>
            <a:ext cx="284560" cy="2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2371130" y="1741290"/>
            <a:ext cx="284560" cy="2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4942284" y="1741885"/>
            <a:ext cx="28456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5460802" y="1742480"/>
            <a:ext cx="28575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970984" y="1741885"/>
            <a:ext cx="28456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7000876" y="1741885"/>
            <a:ext cx="285750" cy="2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999060" y="1771650"/>
            <a:ext cx="513159" cy="11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512219" y="1772842"/>
            <a:ext cx="2571750" cy="119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5091113" y="1774031"/>
            <a:ext cx="513160" cy="11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600700" y="1775223"/>
            <a:ext cx="511969" cy="119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117431" y="1771650"/>
            <a:ext cx="1025129" cy="476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299928" name="TextBox 52"/>
          <p:cNvSpPr txBox="1">
            <a:spLocks noChangeArrowheads="1"/>
          </p:cNvSpPr>
          <p:nvPr/>
        </p:nvSpPr>
        <p:spPr bwMode="auto">
          <a:xfrm>
            <a:off x="2138362" y="1757363"/>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C1</a:t>
            </a:r>
          </a:p>
        </p:txBody>
      </p:sp>
      <p:sp>
        <p:nvSpPr>
          <p:cNvPr id="2299929" name="TextBox 53"/>
          <p:cNvSpPr txBox="1">
            <a:spLocks noChangeArrowheads="1"/>
          </p:cNvSpPr>
          <p:nvPr/>
        </p:nvSpPr>
        <p:spPr bwMode="auto">
          <a:xfrm>
            <a:off x="6498431" y="1757363"/>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C2</a:t>
            </a:r>
          </a:p>
        </p:txBody>
      </p:sp>
      <p:sp>
        <p:nvSpPr>
          <p:cNvPr id="2299930" name="TextBox 54"/>
          <p:cNvSpPr txBox="1">
            <a:spLocks noChangeArrowheads="1"/>
          </p:cNvSpPr>
          <p:nvPr/>
        </p:nvSpPr>
        <p:spPr bwMode="auto">
          <a:xfrm>
            <a:off x="3657600" y="1771650"/>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C3</a:t>
            </a:r>
          </a:p>
        </p:txBody>
      </p:sp>
      <p:sp>
        <p:nvSpPr>
          <p:cNvPr id="2299931" name="TextBox 55"/>
          <p:cNvSpPr txBox="1">
            <a:spLocks noChangeArrowheads="1"/>
          </p:cNvSpPr>
          <p:nvPr/>
        </p:nvSpPr>
        <p:spPr bwMode="auto">
          <a:xfrm>
            <a:off x="5200650" y="1770460"/>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C5</a:t>
            </a:r>
          </a:p>
        </p:txBody>
      </p:sp>
      <p:sp>
        <p:nvSpPr>
          <p:cNvPr id="2299932" name="TextBox 56"/>
          <p:cNvSpPr txBox="1">
            <a:spLocks noChangeArrowheads="1"/>
          </p:cNvSpPr>
          <p:nvPr/>
        </p:nvSpPr>
        <p:spPr bwMode="auto">
          <a:xfrm>
            <a:off x="5715000" y="1770460"/>
            <a:ext cx="2619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Light"/>
                <a:ea typeface="Helvetica Neue Light"/>
                <a:cs typeface="Helvetica Neue Light"/>
              </a:rPr>
              <a:t>C4</a:t>
            </a:r>
          </a:p>
        </p:txBody>
      </p:sp>
      <p:sp>
        <p:nvSpPr>
          <p:cNvPr id="46" name="Up-Down Arrow 45"/>
          <p:cNvSpPr/>
          <p:nvPr/>
        </p:nvSpPr>
        <p:spPr>
          <a:xfrm>
            <a:off x="2024063" y="2584848"/>
            <a:ext cx="229791" cy="1631156"/>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350" dirty="0"/>
          </a:p>
        </p:txBody>
      </p:sp>
      <p:sp>
        <p:nvSpPr>
          <p:cNvPr id="2299934" name="TextBox 47"/>
          <p:cNvSpPr txBox="1">
            <a:spLocks noChangeArrowheads="1"/>
          </p:cNvSpPr>
          <p:nvPr/>
        </p:nvSpPr>
        <p:spPr bwMode="auto">
          <a:xfrm>
            <a:off x="1824038" y="4216004"/>
            <a:ext cx="62865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a:ea typeface="Helvetica Neue"/>
                <a:cs typeface="Helvetica Neue"/>
              </a:rPr>
              <a:t>Low</a:t>
            </a:r>
          </a:p>
        </p:txBody>
      </p:sp>
      <p:sp>
        <p:nvSpPr>
          <p:cNvPr id="2299935" name="TextBox 51"/>
          <p:cNvSpPr txBox="1">
            <a:spLocks noChangeArrowheads="1"/>
          </p:cNvSpPr>
          <p:nvPr/>
        </p:nvSpPr>
        <p:spPr bwMode="auto">
          <a:xfrm>
            <a:off x="1924050" y="2307432"/>
            <a:ext cx="42981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a:ea typeface="Helvetica Neue"/>
                <a:cs typeface="Helvetica Neue"/>
              </a:rPr>
              <a:t>High</a:t>
            </a:r>
          </a:p>
        </p:txBody>
      </p:sp>
      <p:sp>
        <p:nvSpPr>
          <p:cNvPr id="2299936" name="TextBox 57"/>
          <p:cNvSpPr txBox="1">
            <a:spLocks noChangeArrowheads="1"/>
          </p:cNvSpPr>
          <p:nvPr/>
        </p:nvSpPr>
        <p:spPr bwMode="auto">
          <a:xfrm>
            <a:off x="1627585" y="2900363"/>
            <a:ext cx="42981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itchFamily="34" charset="0"/>
              </a:defRPr>
            </a:lvl1pPr>
            <a:lvl2pPr marL="742950" indent="-285750" defTabSz="457200">
              <a:defRPr>
                <a:solidFill>
                  <a:schemeClr val="tx1"/>
                </a:solidFill>
                <a:latin typeface="Arial" pitchFamily="34" charset="0"/>
              </a:defRPr>
            </a:lvl2pPr>
            <a:lvl3pPr marL="1143000" indent="-228600" defTabSz="457200">
              <a:defRPr>
                <a:solidFill>
                  <a:schemeClr val="tx1"/>
                </a:solidFill>
                <a:latin typeface="Arial" pitchFamily="34" charset="0"/>
              </a:defRPr>
            </a:lvl3pPr>
            <a:lvl4pPr marL="1600200" indent="-228600" defTabSz="457200">
              <a:defRPr>
                <a:solidFill>
                  <a:schemeClr val="tx1"/>
                </a:solidFill>
                <a:latin typeface="Arial" pitchFamily="34" charset="0"/>
              </a:defRPr>
            </a:lvl4pPr>
            <a:lvl5pPr marL="2057400" indent="-228600" defTabSz="4572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lgn="ctr" eaLnBrk="1" hangingPunct="1"/>
            <a:r>
              <a:rPr lang="en-US" sz="750">
                <a:latin typeface="Helvetica Neue"/>
                <a:ea typeface="Helvetica Neue"/>
                <a:cs typeface="Helvetica Neue"/>
              </a:rPr>
              <a:t>Eye Level</a:t>
            </a:r>
          </a:p>
        </p:txBody>
      </p:sp>
      <p:cxnSp>
        <p:nvCxnSpPr>
          <p:cNvPr id="62" name="Straight Connector 61"/>
          <p:cNvCxnSpPr/>
          <p:nvPr/>
        </p:nvCxnSpPr>
        <p:spPr>
          <a:xfrm>
            <a:off x="1997869" y="3028950"/>
            <a:ext cx="454819" cy="1191"/>
          </a:xfrm>
          <a:prstGeom prst="line">
            <a:avLst/>
          </a:prstGeom>
          <a:ln w="254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997869" y="1887141"/>
            <a:ext cx="521494" cy="513159"/>
          </a:xfrm>
          <a:prstGeom prst="line">
            <a:avLst/>
          </a:prstGeom>
          <a:ln w="25400" cap="flat" cmpd="sng" algn="ctr">
            <a:solidFill>
              <a:schemeClr val="bg1">
                <a:lumMod val="85000"/>
              </a:schemeClr>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512219" y="1885950"/>
            <a:ext cx="2571750" cy="514350"/>
          </a:xfrm>
          <a:prstGeom prst="line">
            <a:avLst/>
          </a:prstGeom>
          <a:ln w="25400" cap="flat" cmpd="sng" algn="ctr">
            <a:solidFill>
              <a:schemeClr val="bg1">
                <a:lumMod val="85000"/>
              </a:schemeClr>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205" name="Picture 13" descr="C:\Documents and Settings\robbe\Local Settings\Temporary Internet Files\Content.IE5\ZF5VF1GS\MPj02277170000[1].jpg"/>
          <p:cNvPicPr>
            <a:picLocks noChangeAspect="1" noChangeArrowheads="1"/>
          </p:cNvPicPr>
          <p:nvPr/>
        </p:nvPicPr>
        <p:blipFill>
          <a:blip r:embed="rId2"/>
          <a:srcRect/>
          <a:stretch>
            <a:fillRect/>
          </a:stretch>
        </p:blipFill>
        <p:spPr bwMode="auto">
          <a:xfrm>
            <a:off x="2571750" y="2628900"/>
            <a:ext cx="2457450" cy="1590675"/>
          </a:xfrm>
          <a:prstGeom prst="rect">
            <a:avLst/>
          </a:prstGeom>
          <a:ln>
            <a:solidFill>
              <a:srgbClr val="FFC000"/>
            </a:solidFill>
          </a:ln>
          <a:effectLst>
            <a:outerShdw blurRad="190500" algn="tl" rotWithShape="0">
              <a:srgbClr val="000000">
                <a:alpha val="70000"/>
              </a:srgbClr>
            </a:outerShdw>
          </a:effectLst>
        </p:spPr>
      </p:pic>
      <p:sp>
        <p:nvSpPr>
          <p:cNvPr id="87" name="Rectangle 86"/>
          <p:cNvSpPr>
            <a:spLocks noChangeArrowheads="1"/>
          </p:cNvSpPr>
          <p:nvPr/>
        </p:nvSpPr>
        <p:spPr bwMode="auto">
          <a:xfrm>
            <a:off x="3429000" y="3600450"/>
            <a:ext cx="901304"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K</a:t>
            </a:r>
          </a:p>
        </p:txBody>
      </p:sp>
      <p:sp>
        <p:nvSpPr>
          <p:cNvPr id="78" name="Rectangle 77"/>
          <p:cNvSpPr>
            <a:spLocks noChangeArrowheads="1"/>
          </p:cNvSpPr>
          <p:nvPr/>
        </p:nvSpPr>
        <p:spPr bwMode="auto">
          <a:xfrm>
            <a:off x="2520554" y="2400300"/>
            <a:ext cx="514350"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A</a:t>
            </a:r>
          </a:p>
        </p:txBody>
      </p:sp>
      <p:sp>
        <p:nvSpPr>
          <p:cNvPr id="79" name="Rectangle 78"/>
          <p:cNvSpPr>
            <a:spLocks noChangeArrowheads="1"/>
          </p:cNvSpPr>
          <p:nvPr/>
        </p:nvSpPr>
        <p:spPr bwMode="auto">
          <a:xfrm>
            <a:off x="3034903" y="2400300"/>
            <a:ext cx="1137047"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E</a:t>
            </a:r>
          </a:p>
        </p:txBody>
      </p:sp>
      <p:sp>
        <p:nvSpPr>
          <p:cNvPr id="80" name="Rectangle 79"/>
          <p:cNvSpPr>
            <a:spLocks noChangeArrowheads="1"/>
          </p:cNvSpPr>
          <p:nvPr/>
        </p:nvSpPr>
        <p:spPr bwMode="auto">
          <a:xfrm>
            <a:off x="4171950" y="2400300"/>
            <a:ext cx="400050"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C</a:t>
            </a:r>
          </a:p>
        </p:txBody>
      </p:sp>
      <p:sp>
        <p:nvSpPr>
          <p:cNvPr id="81" name="Rectangle 80"/>
          <p:cNvSpPr>
            <a:spLocks noChangeArrowheads="1"/>
          </p:cNvSpPr>
          <p:nvPr/>
        </p:nvSpPr>
        <p:spPr bwMode="auto">
          <a:xfrm>
            <a:off x="4572000" y="2400300"/>
            <a:ext cx="511969"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H</a:t>
            </a:r>
          </a:p>
        </p:txBody>
      </p:sp>
      <p:sp>
        <p:nvSpPr>
          <p:cNvPr id="82" name="Rectangle 81"/>
          <p:cNvSpPr>
            <a:spLocks noChangeArrowheads="1"/>
          </p:cNvSpPr>
          <p:nvPr/>
        </p:nvSpPr>
        <p:spPr bwMode="auto">
          <a:xfrm>
            <a:off x="2520554" y="2800350"/>
            <a:ext cx="1398984"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B</a:t>
            </a:r>
          </a:p>
        </p:txBody>
      </p:sp>
      <p:sp>
        <p:nvSpPr>
          <p:cNvPr id="83" name="Rectangle 82"/>
          <p:cNvSpPr>
            <a:spLocks noChangeArrowheads="1"/>
          </p:cNvSpPr>
          <p:nvPr/>
        </p:nvSpPr>
        <p:spPr bwMode="auto">
          <a:xfrm>
            <a:off x="3919538" y="2800350"/>
            <a:ext cx="1171575"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D</a:t>
            </a:r>
          </a:p>
        </p:txBody>
      </p:sp>
      <p:sp>
        <p:nvSpPr>
          <p:cNvPr id="84" name="Rectangle 83"/>
          <p:cNvSpPr>
            <a:spLocks noChangeArrowheads="1"/>
          </p:cNvSpPr>
          <p:nvPr/>
        </p:nvSpPr>
        <p:spPr bwMode="auto">
          <a:xfrm>
            <a:off x="2520554" y="3200400"/>
            <a:ext cx="2563415"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F</a:t>
            </a:r>
          </a:p>
        </p:txBody>
      </p:sp>
      <p:sp>
        <p:nvSpPr>
          <p:cNvPr id="85" name="Rectangle 84"/>
          <p:cNvSpPr>
            <a:spLocks noChangeArrowheads="1"/>
          </p:cNvSpPr>
          <p:nvPr/>
        </p:nvSpPr>
        <p:spPr bwMode="auto">
          <a:xfrm>
            <a:off x="2527698" y="3600450"/>
            <a:ext cx="901303"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I</a:t>
            </a:r>
          </a:p>
        </p:txBody>
      </p:sp>
      <p:sp>
        <p:nvSpPr>
          <p:cNvPr id="86" name="Rectangle 85"/>
          <p:cNvSpPr>
            <a:spLocks noChangeArrowheads="1"/>
          </p:cNvSpPr>
          <p:nvPr/>
        </p:nvSpPr>
        <p:spPr bwMode="auto">
          <a:xfrm>
            <a:off x="2519362" y="4000500"/>
            <a:ext cx="901304"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a:solidFill>
                  <a:schemeClr val="lt1"/>
                </a:solidFill>
                <a:latin typeface="Helvetica Neue Light"/>
                <a:cs typeface="Helvetica Neue Light"/>
              </a:rPr>
              <a:t>I</a:t>
            </a:r>
            <a:endParaRPr lang="en-US" sz="1350" dirty="0">
              <a:solidFill>
                <a:schemeClr val="lt1"/>
              </a:solidFill>
              <a:latin typeface="Helvetica Neue Light"/>
              <a:cs typeface="Helvetica Neue Light"/>
            </a:endParaRPr>
          </a:p>
        </p:txBody>
      </p:sp>
      <p:sp>
        <p:nvSpPr>
          <p:cNvPr id="88" name="Rectangle 87"/>
          <p:cNvSpPr>
            <a:spLocks noChangeArrowheads="1"/>
          </p:cNvSpPr>
          <p:nvPr/>
        </p:nvSpPr>
        <p:spPr bwMode="auto">
          <a:xfrm>
            <a:off x="3429000" y="4000500"/>
            <a:ext cx="628650"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L</a:t>
            </a:r>
          </a:p>
        </p:txBody>
      </p:sp>
      <p:sp>
        <p:nvSpPr>
          <p:cNvPr id="89" name="Rectangle 88"/>
          <p:cNvSpPr>
            <a:spLocks noChangeArrowheads="1"/>
          </p:cNvSpPr>
          <p:nvPr/>
        </p:nvSpPr>
        <p:spPr bwMode="auto">
          <a:xfrm>
            <a:off x="4330304" y="3600450"/>
            <a:ext cx="759619"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J</a:t>
            </a:r>
          </a:p>
        </p:txBody>
      </p:sp>
      <p:sp>
        <p:nvSpPr>
          <p:cNvPr id="90" name="Rectangle 89"/>
          <p:cNvSpPr>
            <a:spLocks noChangeArrowheads="1"/>
          </p:cNvSpPr>
          <p:nvPr/>
        </p:nvSpPr>
        <p:spPr bwMode="auto">
          <a:xfrm>
            <a:off x="4057650" y="4000500"/>
            <a:ext cx="1026319" cy="400050"/>
          </a:xfrm>
          <a:prstGeom prst="rect">
            <a:avLst/>
          </a:prstGeom>
          <a:solidFill>
            <a:schemeClr val="accent2">
              <a:alpha val="14000"/>
            </a:schemeClr>
          </a:solidFill>
          <a:ln w="19050" algn="ctr">
            <a:solidFill>
              <a:srgbClr val="000000"/>
            </a:solidFill>
            <a:miter lim="800000"/>
            <a:headEnd/>
            <a:tailEnd/>
          </a:ln>
          <a:effectLst>
            <a:outerShdw dist="23000" dir="5400000" rotWithShape="0">
              <a:srgbClr val="000000">
                <a:alpha val="34999"/>
              </a:srgbClr>
            </a:outerShdw>
          </a:effectLst>
        </p:spPr>
        <p:txBody>
          <a:bodyPr anchor="ctr"/>
          <a:lstStyle/>
          <a:p>
            <a:pPr algn="ctr" defTabSz="342900">
              <a:defRPr/>
            </a:pPr>
            <a:r>
              <a:rPr lang="en-US" sz="1350" dirty="0">
                <a:solidFill>
                  <a:schemeClr val="lt1"/>
                </a:solidFill>
                <a:latin typeface="Helvetica Neue Light"/>
                <a:cs typeface="Helvetica Neue Light"/>
              </a:rPr>
              <a:t>M</a:t>
            </a:r>
          </a:p>
        </p:txBody>
      </p:sp>
      <p:sp>
        <p:nvSpPr>
          <p:cNvPr id="52" name="Title 1"/>
          <p:cNvSpPr txBox="1">
            <a:spLocks/>
          </p:cNvSpPr>
          <p:nvPr/>
        </p:nvSpPr>
        <p:spPr bwMode="auto">
          <a:xfrm>
            <a:off x="1337073" y="114300"/>
            <a:ext cx="5806678" cy="479822"/>
          </a:xfrm>
          <a:prstGeom prst="rect">
            <a:avLst/>
          </a:prstGeom>
          <a:noFill/>
          <a:ln w="9525">
            <a:noFill/>
            <a:miter lim="800000"/>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90000"/>
              </a:lnSpc>
            </a:pPr>
            <a:r>
              <a:rPr lang="en-US" sz="2400" b="1" dirty="0">
                <a:solidFill>
                  <a:schemeClr val="bg1">
                    <a:lumMod val="50000"/>
                  </a:schemeClr>
                </a:solidFill>
                <a:latin typeface="Helvetica Neue"/>
                <a:ea typeface="Helvetica Neue"/>
                <a:cs typeface="Helvetica Neue"/>
              </a:rPr>
              <a:t>Optimization Can Determine Where Product Goes on the Shelf</a:t>
            </a:r>
          </a:p>
        </p:txBody>
      </p:sp>
      <p:sp>
        <p:nvSpPr>
          <p:cNvPr id="54" name="Text Box 9"/>
          <p:cNvSpPr txBox="1">
            <a:spLocks noChangeArrowheads="1"/>
          </p:cNvSpPr>
          <p:nvPr/>
        </p:nvSpPr>
        <p:spPr bwMode="auto">
          <a:xfrm>
            <a:off x="7457383" y="4521805"/>
            <a:ext cx="6832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750" dirty="0"/>
              <a:t>Source:  IBM</a:t>
            </a:r>
          </a:p>
        </p:txBody>
      </p:sp>
    </p:spTree>
    <p:extLst>
      <p:ext uri="{BB962C8B-B14F-4D97-AF65-F5344CB8AC3E}">
        <p14:creationId xmlns:p14="http://schemas.microsoft.com/office/powerpoint/2010/main" val="212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p:cNvPicPr>
            <a:picLocks noChangeAspect="1" noChangeArrowheads="1"/>
          </p:cNvPicPr>
          <p:nvPr/>
        </p:nvPicPr>
        <p:blipFill>
          <a:blip r:embed="rId2"/>
          <a:srcRect/>
          <a:stretch>
            <a:fillRect/>
          </a:stretch>
        </p:blipFill>
        <p:spPr bwMode="auto">
          <a:xfrm>
            <a:off x="1371601" y="756047"/>
            <a:ext cx="4175522" cy="1066800"/>
          </a:xfrm>
          <a:prstGeom prst="rect">
            <a:avLst/>
          </a:prstGeom>
          <a:noFill/>
          <a:ln w="6350">
            <a:solidFill>
              <a:schemeClr val="bg1">
                <a:lumMod val="65000"/>
              </a:schemeClr>
            </a:solidFill>
            <a:miter lim="800000"/>
            <a:headEnd/>
            <a:tailEnd/>
          </a:ln>
        </p:spPr>
      </p:pic>
      <p:pic>
        <p:nvPicPr>
          <p:cNvPr id="60419" name="Picture 5"/>
          <p:cNvPicPr>
            <a:picLocks noChangeAspect="1" noChangeArrowheads="1"/>
          </p:cNvPicPr>
          <p:nvPr/>
        </p:nvPicPr>
        <p:blipFill>
          <a:blip r:embed="rId3"/>
          <a:srcRect/>
          <a:stretch>
            <a:fillRect/>
          </a:stretch>
        </p:blipFill>
        <p:spPr bwMode="auto">
          <a:xfrm>
            <a:off x="1371601" y="2171700"/>
            <a:ext cx="1507331" cy="2400300"/>
          </a:xfrm>
          <a:prstGeom prst="rect">
            <a:avLst/>
          </a:prstGeom>
          <a:noFill/>
          <a:ln w="6350">
            <a:solidFill>
              <a:schemeClr val="bg1">
                <a:lumMod val="65000"/>
              </a:schemeClr>
            </a:solidFill>
            <a:miter lim="800000"/>
            <a:headEnd/>
            <a:tailEnd/>
          </a:ln>
        </p:spPr>
      </p:pic>
      <p:pic>
        <p:nvPicPr>
          <p:cNvPr id="230093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900" y="3164682"/>
            <a:ext cx="3543300" cy="1578769"/>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0421" name="Text Box 7"/>
          <p:cNvSpPr txBox="1">
            <a:spLocks noChangeArrowheads="1"/>
          </p:cNvSpPr>
          <p:nvPr/>
        </p:nvSpPr>
        <p:spPr bwMode="auto">
          <a:xfrm>
            <a:off x="5657850" y="756048"/>
            <a:ext cx="1714500" cy="577081"/>
          </a:xfrm>
          <a:prstGeom prst="rect">
            <a:avLst/>
          </a:prstGeom>
          <a:noFill/>
          <a:ln w="9525">
            <a:noFill/>
            <a:miter lim="800000"/>
            <a:headEnd/>
            <a:tailEnd/>
          </a:ln>
        </p:spPr>
        <p:txBody>
          <a:bodyPr>
            <a:spAutoFit/>
          </a:bodyPr>
          <a:lstStyle/>
          <a:p>
            <a:pPr eaLnBrk="1" hangingPunct="1">
              <a:defRPr/>
            </a:pPr>
            <a:r>
              <a:rPr lang="en-US" sz="1050" dirty="0">
                <a:solidFill>
                  <a:schemeClr val="bg1">
                    <a:lumMod val="50000"/>
                  </a:schemeClr>
                </a:solidFill>
                <a:latin typeface="Arial" charset="0"/>
                <a:cs typeface="Arial" charset="0"/>
              </a:rPr>
              <a:t>1.  Solution is driven by many conflicting goals with different importance.</a:t>
            </a:r>
          </a:p>
        </p:txBody>
      </p:sp>
      <p:sp>
        <p:nvSpPr>
          <p:cNvPr id="60422" name="Text Box 8"/>
          <p:cNvSpPr txBox="1">
            <a:spLocks noChangeArrowheads="1"/>
          </p:cNvSpPr>
          <p:nvPr/>
        </p:nvSpPr>
        <p:spPr bwMode="auto">
          <a:xfrm>
            <a:off x="2958704" y="2199085"/>
            <a:ext cx="2057400" cy="738664"/>
          </a:xfrm>
          <a:prstGeom prst="rect">
            <a:avLst/>
          </a:prstGeom>
          <a:noFill/>
          <a:ln w="9525">
            <a:noFill/>
            <a:miter lim="800000"/>
            <a:headEnd/>
            <a:tailEnd/>
          </a:ln>
        </p:spPr>
        <p:txBody>
          <a:bodyPr>
            <a:spAutoFit/>
          </a:bodyPr>
          <a:lstStyle/>
          <a:p>
            <a:pPr eaLnBrk="1" hangingPunct="1">
              <a:defRPr/>
            </a:pPr>
            <a:r>
              <a:rPr lang="en-US" sz="1050" dirty="0">
                <a:solidFill>
                  <a:schemeClr val="bg1">
                    <a:lumMod val="50000"/>
                  </a:schemeClr>
                </a:solidFill>
                <a:latin typeface="Arial" charset="0"/>
                <a:cs typeface="Arial" charset="0"/>
              </a:rPr>
              <a:t>2.  Detailed inputs describe expected sales, SKU sizes, shelf and floor space requirements.</a:t>
            </a:r>
          </a:p>
        </p:txBody>
      </p:sp>
      <p:sp>
        <p:nvSpPr>
          <p:cNvPr id="60423" name="Text Box 9"/>
          <p:cNvSpPr txBox="1">
            <a:spLocks noChangeArrowheads="1"/>
          </p:cNvSpPr>
          <p:nvPr/>
        </p:nvSpPr>
        <p:spPr bwMode="auto">
          <a:xfrm>
            <a:off x="5772150" y="2370535"/>
            <a:ext cx="2057400" cy="738664"/>
          </a:xfrm>
          <a:prstGeom prst="rect">
            <a:avLst/>
          </a:prstGeom>
          <a:noFill/>
          <a:ln w="9525">
            <a:noFill/>
            <a:miter lim="800000"/>
            <a:headEnd/>
            <a:tailEnd/>
          </a:ln>
        </p:spPr>
        <p:txBody>
          <a:bodyPr>
            <a:spAutoFit/>
          </a:bodyPr>
          <a:lstStyle/>
          <a:p>
            <a:pPr eaLnBrk="1" hangingPunct="1">
              <a:defRPr/>
            </a:pPr>
            <a:r>
              <a:rPr lang="en-US" sz="1050" dirty="0">
                <a:solidFill>
                  <a:schemeClr val="bg1">
                    <a:lumMod val="50000"/>
                  </a:schemeClr>
                </a:solidFill>
                <a:latin typeface="Arial" charset="0"/>
                <a:cs typeface="Arial" charset="0"/>
              </a:rPr>
              <a:t>3.  Solution shows the layout of the SKU’s on the shelf, colored by family.  Many options for visualizing the display</a:t>
            </a:r>
          </a:p>
        </p:txBody>
      </p:sp>
      <p:sp>
        <p:nvSpPr>
          <p:cNvPr id="10" name="Title 1"/>
          <p:cNvSpPr txBox="1">
            <a:spLocks/>
          </p:cNvSpPr>
          <p:nvPr/>
        </p:nvSpPr>
        <p:spPr bwMode="auto">
          <a:xfrm>
            <a:off x="1279922" y="32147"/>
            <a:ext cx="6515100" cy="479822"/>
          </a:xfrm>
          <a:prstGeom prst="rect">
            <a:avLst/>
          </a:prstGeom>
          <a:noFill/>
          <a:ln w="9525">
            <a:noFill/>
            <a:miter lim="800000"/>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90000"/>
              </a:lnSpc>
            </a:pPr>
            <a:r>
              <a:rPr lang="en-US" sz="2400" b="1" dirty="0">
                <a:solidFill>
                  <a:schemeClr val="bg1">
                    <a:lumMod val="50000"/>
                  </a:schemeClr>
                </a:solidFill>
                <a:latin typeface="Helvetica Neue"/>
                <a:ea typeface="Helvetica Neue"/>
                <a:cs typeface="Helvetica Neue"/>
              </a:rPr>
              <a:t>What Goes Into the Optimization?</a:t>
            </a:r>
          </a:p>
        </p:txBody>
      </p:sp>
      <p:sp>
        <p:nvSpPr>
          <p:cNvPr id="12" name="Text Box 9"/>
          <p:cNvSpPr txBox="1">
            <a:spLocks noChangeArrowheads="1"/>
          </p:cNvSpPr>
          <p:nvPr/>
        </p:nvSpPr>
        <p:spPr bwMode="auto">
          <a:xfrm>
            <a:off x="7487950" y="4575594"/>
            <a:ext cx="6832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750" dirty="0"/>
              <a:t>Source:  IBM</a:t>
            </a:r>
          </a:p>
        </p:txBody>
      </p:sp>
    </p:spTree>
    <p:extLst>
      <p:ext uri="{BB962C8B-B14F-4D97-AF65-F5344CB8AC3E}">
        <p14:creationId xmlns:p14="http://schemas.microsoft.com/office/powerpoint/2010/main" val="144335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fade">
                                      <p:cBhvr>
                                        <p:cTn id="7" dur="500"/>
                                        <p:tgtEl>
                                          <p:spTgt spid="604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422"/>
                                        </p:tgtEl>
                                        <p:attrNameLst>
                                          <p:attrName>style.visibility</p:attrName>
                                        </p:attrNameLst>
                                      </p:cBhvr>
                                      <p:to>
                                        <p:strVal val="visible"/>
                                      </p:to>
                                    </p:set>
                                    <p:animEffect transition="in" filter="fade">
                                      <p:cBhvr>
                                        <p:cTn id="10" dur="500"/>
                                        <p:tgtEl>
                                          <p:spTgt spid="604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00932"/>
                                        </p:tgtEl>
                                        <p:attrNameLst>
                                          <p:attrName>style.visibility</p:attrName>
                                        </p:attrNameLst>
                                      </p:cBhvr>
                                      <p:to>
                                        <p:strVal val="visible"/>
                                      </p:to>
                                    </p:set>
                                    <p:animEffect transition="in" filter="fade">
                                      <p:cBhvr>
                                        <p:cTn id="15" dur="500"/>
                                        <p:tgtEl>
                                          <p:spTgt spid="23009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423"/>
                                        </p:tgtEl>
                                        <p:attrNameLst>
                                          <p:attrName>style.visibility</p:attrName>
                                        </p:attrNameLst>
                                      </p:cBhvr>
                                      <p:to>
                                        <p:strVal val="visible"/>
                                      </p:to>
                                    </p:set>
                                    <p:animEffect transition="in" filter="fade">
                                      <p:cBhvr>
                                        <p:cTn id="18" dur="5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p:bldP spid="604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p:cNvPicPr>
            <a:picLocks noChangeAspect="1" noChangeArrowheads="1"/>
          </p:cNvPicPr>
          <p:nvPr/>
        </p:nvPicPr>
        <p:blipFill>
          <a:blip r:embed="rId2"/>
          <a:srcRect/>
          <a:stretch>
            <a:fillRect/>
          </a:stretch>
        </p:blipFill>
        <p:spPr bwMode="auto">
          <a:xfrm>
            <a:off x="1371601" y="756047"/>
            <a:ext cx="4175522" cy="1066800"/>
          </a:xfrm>
          <a:prstGeom prst="rect">
            <a:avLst/>
          </a:prstGeom>
          <a:noFill/>
          <a:ln w="6350">
            <a:solidFill>
              <a:schemeClr val="bg1">
                <a:lumMod val="65000"/>
              </a:schemeClr>
            </a:solidFill>
            <a:miter lim="800000"/>
            <a:headEnd/>
            <a:tailEnd/>
          </a:ln>
        </p:spPr>
      </p:pic>
      <p:sp>
        <p:nvSpPr>
          <p:cNvPr id="10" name="Title 1"/>
          <p:cNvSpPr txBox="1">
            <a:spLocks/>
          </p:cNvSpPr>
          <p:nvPr/>
        </p:nvSpPr>
        <p:spPr bwMode="auto">
          <a:xfrm>
            <a:off x="1279922" y="112833"/>
            <a:ext cx="6515100" cy="479822"/>
          </a:xfrm>
          <a:prstGeom prst="rect">
            <a:avLst/>
          </a:prstGeom>
          <a:noFill/>
          <a:ln w="9525">
            <a:noFill/>
            <a:miter lim="800000"/>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90000"/>
              </a:lnSpc>
            </a:pPr>
            <a:r>
              <a:rPr lang="en-US" sz="2400" b="1" dirty="0">
                <a:solidFill>
                  <a:schemeClr val="bg1">
                    <a:lumMod val="50000"/>
                  </a:schemeClr>
                </a:solidFill>
                <a:latin typeface="Helvetica Neue"/>
                <a:ea typeface="Helvetica Neue"/>
                <a:cs typeface="Helvetica Neue"/>
              </a:rPr>
              <a:t>What Other Special Considerations Go Into the Optimization?</a:t>
            </a:r>
          </a:p>
        </p:txBody>
      </p:sp>
      <p:sp>
        <p:nvSpPr>
          <p:cNvPr id="2301957" name="Oval 5"/>
          <p:cNvSpPr>
            <a:spLocks noChangeArrowheads="1"/>
          </p:cNvSpPr>
          <p:nvPr/>
        </p:nvSpPr>
        <p:spPr bwMode="auto">
          <a:xfrm>
            <a:off x="1085850" y="1257300"/>
            <a:ext cx="5086350" cy="514350"/>
          </a:xfrm>
          <a:prstGeom prst="ellipse">
            <a:avLst/>
          </a:prstGeom>
          <a:noFill/>
          <a:ln w="9525">
            <a:solidFill>
              <a:srgbClr val="FF0000"/>
            </a:solidFill>
            <a:round/>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350"/>
          </a:p>
        </p:txBody>
      </p:sp>
      <p:sp>
        <p:nvSpPr>
          <p:cNvPr id="2301958" name="Rectangle 6"/>
          <p:cNvSpPr>
            <a:spLocks noGrp="1" noChangeArrowheads="1"/>
          </p:cNvSpPr>
          <p:nvPr>
            <p:ph type="body" idx="1"/>
          </p:nvPr>
        </p:nvSpPr>
        <p:spPr>
          <a:xfrm>
            <a:off x="1279922" y="1975247"/>
            <a:ext cx="6286500" cy="2826544"/>
          </a:xfrm>
        </p:spPr>
        <p:txBody>
          <a:bodyPr>
            <a:normAutofit fontScale="70000" lnSpcReduction="20000"/>
          </a:bodyPr>
          <a:lstStyle/>
          <a:p>
            <a:r>
              <a:rPr lang="en-US" dirty="0">
                <a:solidFill>
                  <a:schemeClr val="bg1">
                    <a:lumMod val="50000"/>
                  </a:schemeClr>
                </a:solidFill>
              </a:rPr>
              <a:t>Keep families of products together</a:t>
            </a:r>
          </a:p>
          <a:p>
            <a:endParaRPr lang="en-US" dirty="0">
              <a:solidFill>
                <a:schemeClr val="bg1">
                  <a:lumMod val="50000"/>
                </a:schemeClr>
              </a:solidFill>
            </a:endParaRPr>
          </a:p>
          <a:p>
            <a:r>
              <a:rPr lang="en-US" dirty="0">
                <a:solidFill>
                  <a:schemeClr val="bg1">
                    <a:lumMod val="50000"/>
                  </a:schemeClr>
                </a:solidFill>
              </a:rPr>
              <a:t>Keep brands together</a:t>
            </a:r>
          </a:p>
          <a:p>
            <a:endParaRPr lang="en-US" dirty="0">
              <a:solidFill>
                <a:schemeClr val="bg1">
                  <a:lumMod val="50000"/>
                </a:schemeClr>
              </a:solidFill>
            </a:endParaRPr>
          </a:p>
          <a:p>
            <a:r>
              <a:rPr lang="en-US" dirty="0">
                <a:solidFill>
                  <a:schemeClr val="bg1">
                    <a:lumMod val="50000"/>
                  </a:schemeClr>
                </a:solidFill>
              </a:rPr>
              <a:t>Keep store brands near manufacturers brands</a:t>
            </a:r>
          </a:p>
          <a:p>
            <a:endParaRPr lang="en-US" dirty="0">
              <a:solidFill>
                <a:schemeClr val="bg1">
                  <a:lumMod val="50000"/>
                </a:schemeClr>
              </a:solidFill>
            </a:endParaRPr>
          </a:p>
          <a:p>
            <a:r>
              <a:rPr lang="en-US" dirty="0">
                <a:solidFill>
                  <a:schemeClr val="bg1">
                    <a:lumMod val="50000"/>
                  </a:schemeClr>
                </a:solidFill>
              </a:rPr>
              <a:t>Reserve certain space for manufacturers</a:t>
            </a:r>
          </a:p>
          <a:p>
            <a:endParaRPr lang="en-US" dirty="0">
              <a:solidFill>
                <a:schemeClr val="bg1">
                  <a:lumMod val="50000"/>
                </a:schemeClr>
              </a:solidFill>
            </a:endParaRPr>
          </a:p>
        </p:txBody>
      </p:sp>
      <p:sp>
        <p:nvSpPr>
          <p:cNvPr id="8" name="Text Box 9"/>
          <p:cNvSpPr txBox="1">
            <a:spLocks noChangeArrowheads="1"/>
          </p:cNvSpPr>
          <p:nvPr/>
        </p:nvSpPr>
        <p:spPr bwMode="auto">
          <a:xfrm>
            <a:off x="6993459" y="4565168"/>
            <a:ext cx="6832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750" dirty="0"/>
              <a:t>Source:  IBM</a:t>
            </a:r>
          </a:p>
        </p:txBody>
      </p:sp>
      <p:sp>
        <p:nvSpPr>
          <p:cNvPr id="9" name="TextBox 8"/>
          <p:cNvSpPr txBox="1"/>
          <p:nvPr/>
        </p:nvSpPr>
        <p:spPr>
          <a:xfrm>
            <a:off x="6618405" y="2084823"/>
            <a:ext cx="2353234" cy="1131079"/>
          </a:xfrm>
          <a:prstGeom prst="rect">
            <a:avLst/>
          </a:prstGeom>
          <a:noFill/>
          <a:ln>
            <a:solidFill>
              <a:schemeClr val="bg1">
                <a:lumMod val="50000"/>
              </a:schemeClr>
            </a:solidFill>
          </a:ln>
        </p:spPr>
        <p:txBody>
          <a:bodyPr wrap="square" rtlCol="0">
            <a:spAutoFit/>
          </a:bodyPr>
          <a:lstStyle/>
          <a:p>
            <a:r>
              <a:rPr lang="en-US" sz="1350" dirty="0">
                <a:solidFill>
                  <a:schemeClr val="bg1">
                    <a:lumMod val="50000"/>
                  </a:schemeClr>
                </a:solidFill>
              </a:rPr>
              <a:t>Lesson:  Optimization can be very literal.  Said differently:  you can guide the results with clever modeling– there is a lot of </a:t>
            </a:r>
            <a:r>
              <a:rPr lang="en-US" sz="1350" b="1" dirty="0">
                <a:solidFill>
                  <a:schemeClr val="bg1">
                    <a:lumMod val="50000"/>
                  </a:schemeClr>
                </a:solidFill>
              </a:rPr>
              <a:t>art</a:t>
            </a:r>
            <a:r>
              <a:rPr lang="en-US" sz="1350" dirty="0">
                <a:solidFill>
                  <a:schemeClr val="bg1">
                    <a:lumMod val="50000"/>
                  </a:schemeClr>
                </a:solidFill>
              </a:rPr>
              <a:t> in optimization</a:t>
            </a:r>
          </a:p>
        </p:txBody>
      </p:sp>
      <p:sp>
        <p:nvSpPr>
          <p:cNvPr id="2" name="TextBox 1">
            <a:extLst>
              <a:ext uri="{FF2B5EF4-FFF2-40B4-BE49-F238E27FC236}">
                <a16:creationId xmlns:a16="http://schemas.microsoft.com/office/drawing/2014/main" id="{66B24935-BC61-4363-9E12-1CF3AA3D5F57}"/>
              </a:ext>
            </a:extLst>
          </p:cNvPr>
          <p:cNvSpPr txBox="1"/>
          <p:nvPr/>
        </p:nvSpPr>
        <p:spPr>
          <a:xfrm>
            <a:off x="6172199" y="1004269"/>
            <a:ext cx="2588559" cy="923330"/>
          </a:xfrm>
          <a:prstGeom prst="rect">
            <a:avLst/>
          </a:prstGeom>
          <a:noFill/>
        </p:spPr>
        <p:txBody>
          <a:bodyPr wrap="square" rtlCol="0">
            <a:spAutoFit/>
          </a:bodyPr>
          <a:lstStyle/>
          <a:p>
            <a:r>
              <a:rPr lang="en-US" dirty="0">
                <a:solidFill>
                  <a:schemeClr val="bg1">
                    <a:lumMod val="50000"/>
                  </a:schemeClr>
                </a:solidFill>
              </a:rPr>
              <a:t>It is clear you have many objectives…  </a:t>
            </a:r>
          </a:p>
          <a:p>
            <a:r>
              <a:rPr lang="en-US" b="1" i="1" dirty="0">
                <a:solidFill>
                  <a:schemeClr val="bg1">
                    <a:lumMod val="50000"/>
                  </a:schemeClr>
                </a:solidFill>
              </a:rPr>
              <a:t>What are these?</a:t>
            </a:r>
          </a:p>
        </p:txBody>
      </p:sp>
    </p:spTree>
    <p:extLst>
      <p:ext uri="{BB962C8B-B14F-4D97-AF65-F5344CB8AC3E}">
        <p14:creationId xmlns:p14="http://schemas.microsoft.com/office/powerpoint/2010/main" val="102146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01957"/>
                                        </p:tgtEl>
                                        <p:attrNameLst>
                                          <p:attrName>style.visibility</p:attrName>
                                        </p:attrNameLst>
                                      </p:cBhvr>
                                      <p:to>
                                        <p:strVal val="visible"/>
                                      </p:to>
                                    </p:set>
                                    <p:animEffect transition="in" filter="fade">
                                      <p:cBhvr>
                                        <p:cTn id="7" dur="500"/>
                                        <p:tgtEl>
                                          <p:spTgt spid="23019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0195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01958">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01958">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01958">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195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8D80FA-41EC-4E6D-AE54-0DED22A93302}"/>
              </a:ext>
            </a:extLst>
          </p:cNvPr>
          <p:cNvSpPr txBox="1">
            <a:spLocks/>
          </p:cNvSpPr>
          <p:nvPr/>
        </p:nvSpPr>
        <p:spPr>
          <a:xfrm>
            <a:off x="2000251" y="2057401"/>
            <a:ext cx="5341493" cy="821630"/>
          </a:xfrm>
          <a:prstGeom prst="rect">
            <a:avLst/>
          </a:prstGeom>
        </p:spPr>
        <p:txBody>
          <a:bodyPr/>
          <a:lstStyle>
            <a:lvl1pPr algn="l" rtl="0" fontAlgn="base">
              <a:lnSpc>
                <a:spcPts val="2800"/>
              </a:lnSpc>
              <a:spcBef>
                <a:spcPct val="0"/>
              </a:spcBef>
              <a:spcAft>
                <a:spcPct val="0"/>
              </a:spcAft>
              <a:defRPr sz="2600" b="1">
                <a:solidFill>
                  <a:srgbClr val="330966"/>
                </a:solidFill>
                <a:latin typeface="+mj-lt"/>
                <a:ea typeface="+mj-ea"/>
                <a:cs typeface="+mj-cs"/>
              </a:defRPr>
            </a:lvl1pPr>
            <a:lvl2pPr algn="l" rtl="0" fontAlgn="base">
              <a:lnSpc>
                <a:spcPts val="2800"/>
              </a:lnSpc>
              <a:spcBef>
                <a:spcPct val="0"/>
              </a:spcBef>
              <a:spcAft>
                <a:spcPct val="0"/>
              </a:spcAft>
              <a:defRPr sz="2600" b="1">
                <a:solidFill>
                  <a:srgbClr val="330966"/>
                </a:solidFill>
                <a:latin typeface="Arial" charset="0"/>
              </a:defRPr>
            </a:lvl2pPr>
            <a:lvl3pPr algn="l" rtl="0" fontAlgn="base">
              <a:lnSpc>
                <a:spcPts val="2800"/>
              </a:lnSpc>
              <a:spcBef>
                <a:spcPct val="0"/>
              </a:spcBef>
              <a:spcAft>
                <a:spcPct val="0"/>
              </a:spcAft>
              <a:defRPr sz="2600" b="1">
                <a:solidFill>
                  <a:srgbClr val="330966"/>
                </a:solidFill>
                <a:latin typeface="Arial" charset="0"/>
              </a:defRPr>
            </a:lvl3pPr>
            <a:lvl4pPr algn="l" rtl="0" fontAlgn="base">
              <a:lnSpc>
                <a:spcPts val="2800"/>
              </a:lnSpc>
              <a:spcBef>
                <a:spcPct val="0"/>
              </a:spcBef>
              <a:spcAft>
                <a:spcPct val="0"/>
              </a:spcAft>
              <a:defRPr sz="2600" b="1">
                <a:solidFill>
                  <a:srgbClr val="330966"/>
                </a:solidFill>
                <a:latin typeface="Arial" charset="0"/>
              </a:defRPr>
            </a:lvl4pPr>
            <a:lvl5pPr algn="l" rtl="0" fontAlgn="base">
              <a:lnSpc>
                <a:spcPts val="2800"/>
              </a:lnSpc>
              <a:spcBef>
                <a:spcPct val="0"/>
              </a:spcBef>
              <a:spcAft>
                <a:spcPct val="0"/>
              </a:spcAft>
              <a:defRPr sz="2600" b="1">
                <a:solidFill>
                  <a:srgbClr val="330966"/>
                </a:solidFill>
                <a:latin typeface="Arial" charset="0"/>
              </a:defRPr>
            </a:lvl5pPr>
            <a:lvl6pPr marL="457200" algn="l" rtl="0" fontAlgn="base">
              <a:lnSpc>
                <a:spcPts val="2800"/>
              </a:lnSpc>
              <a:spcBef>
                <a:spcPct val="0"/>
              </a:spcBef>
              <a:spcAft>
                <a:spcPct val="0"/>
              </a:spcAft>
              <a:defRPr sz="2600" b="1">
                <a:solidFill>
                  <a:srgbClr val="330966"/>
                </a:solidFill>
                <a:latin typeface="Arial" charset="0"/>
              </a:defRPr>
            </a:lvl6pPr>
            <a:lvl7pPr marL="914400" algn="l" rtl="0" fontAlgn="base">
              <a:lnSpc>
                <a:spcPts val="2800"/>
              </a:lnSpc>
              <a:spcBef>
                <a:spcPct val="0"/>
              </a:spcBef>
              <a:spcAft>
                <a:spcPct val="0"/>
              </a:spcAft>
              <a:defRPr sz="2600" b="1">
                <a:solidFill>
                  <a:srgbClr val="330966"/>
                </a:solidFill>
                <a:latin typeface="Arial" charset="0"/>
              </a:defRPr>
            </a:lvl7pPr>
            <a:lvl8pPr marL="1371600" algn="l" rtl="0" fontAlgn="base">
              <a:lnSpc>
                <a:spcPts val="2800"/>
              </a:lnSpc>
              <a:spcBef>
                <a:spcPct val="0"/>
              </a:spcBef>
              <a:spcAft>
                <a:spcPct val="0"/>
              </a:spcAft>
              <a:defRPr sz="2600" b="1">
                <a:solidFill>
                  <a:srgbClr val="330966"/>
                </a:solidFill>
                <a:latin typeface="Arial" charset="0"/>
              </a:defRPr>
            </a:lvl8pPr>
            <a:lvl9pPr marL="1828800" algn="l" rtl="0" fontAlgn="base">
              <a:lnSpc>
                <a:spcPts val="2800"/>
              </a:lnSpc>
              <a:spcBef>
                <a:spcPct val="0"/>
              </a:spcBef>
              <a:spcAft>
                <a:spcPct val="0"/>
              </a:spcAft>
              <a:defRPr sz="2600" b="1">
                <a:solidFill>
                  <a:srgbClr val="330966"/>
                </a:solidFill>
                <a:latin typeface="Arial" charset="0"/>
              </a:defRPr>
            </a:lvl9pPr>
          </a:lstStyle>
          <a:p>
            <a:pPr algn="ctr" eaLnBrk="1" hangingPunct="1"/>
            <a:r>
              <a:rPr lang="en-US" altLang="ko-KR" sz="3600" kern="0" dirty="0">
                <a:solidFill>
                  <a:schemeClr val="bg1">
                    <a:lumMod val="50000"/>
                  </a:schemeClr>
                </a:solidFill>
                <a:ea typeface="Gulim" pitchFamily="34" charset="-127"/>
              </a:rPr>
              <a:t>Optimization Overview</a:t>
            </a:r>
          </a:p>
          <a:p>
            <a:pPr algn="ctr" eaLnBrk="1" hangingPunct="1"/>
            <a:br>
              <a:rPr lang="en-US" altLang="ko-KR" sz="2400" i="1" kern="0" dirty="0">
                <a:solidFill>
                  <a:schemeClr val="bg1">
                    <a:lumMod val="50000"/>
                  </a:schemeClr>
                </a:solidFill>
                <a:ea typeface="Gulim" pitchFamily="34" charset="-127"/>
              </a:rPr>
            </a:br>
            <a:r>
              <a:rPr lang="en-US" altLang="ko-KR" sz="2400" b="0" kern="0" dirty="0">
                <a:solidFill>
                  <a:schemeClr val="bg1">
                    <a:lumMod val="50000"/>
                  </a:schemeClr>
                </a:solidFill>
                <a:ea typeface="Gulim" pitchFamily="34" charset="-127"/>
              </a:rPr>
              <a:t>What is it? Why is It Important? </a:t>
            </a:r>
            <a:endParaRPr lang="en-US" sz="2400" b="0" kern="0" dirty="0">
              <a:solidFill>
                <a:schemeClr val="bg1">
                  <a:lumMod val="50000"/>
                </a:schemeClr>
              </a:solidFill>
            </a:endParaRPr>
          </a:p>
        </p:txBody>
      </p:sp>
    </p:spTree>
    <p:extLst>
      <p:ext uri="{BB962C8B-B14F-4D97-AF65-F5344CB8AC3E}">
        <p14:creationId xmlns:p14="http://schemas.microsoft.com/office/powerpoint/2010/main" val="4193386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29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862" y="2114550"/>
            <a:ext cx="5900738" cy="25217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30297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862" y="800100"/>
            <a:ext cx="2514600" cy="1121569"/>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44" name="Text Box 6"/>
          <p:cNvSpPr txBox="1">
            <a:spLocks noChangeArrowheads="1"/>
          </p:cNvSpPr>
          <p:nvPr/>
        </p:nvSpPr>
        <p:spPr bwMode="auto">
          <a:xfrm>
            <a:off x="3751731" y="729555"/>
            <a:ext cx="4874557" cy="1384995"/>
          </a:xfrm>
          <a:prstGeom prst="rect">
            <a:avLst/>
          </a:prstGeom>
          <a:noFill/>
          <a:ln w="9525">
            <a:noFill/>
            <a:miter lim="800000"/>
            <a:headEnd/>
            <a:tailEnd/>
          </a:ln>
        </p:spPr>
        <p:txBody>
          <a:bodyPr wrap="square">
            <a:spAutoFit/>
          </a:bodyPr>
          <a:lstStyle/>
          <a:p>
            <a:pPr eaLnBrk="1" hangingPunct="1">
              <a:defRPr/>
            </a:pPr>
            <a:r>
              <a:rPr lang="en-US" sz="1050" dirty="0">
                <a:solidFill>
                  <a:schemeClr val="bg1">
                    <a:lumMod val="50000"/>
                  </a:schemeClr>
                </a:solidFill>
                <a:latin typeface="Arial" charset="0"/>
                <a:cs typeface="Arial" charset="0"/>
              </a:rPr>
              <a:t>Solution to the left is optimized considering all goals.  </a:t>
            </a:r>
          </a:p>
          <a:p>
            <a:pPr eaLnBrk="1" hangingPunct="1">
              <a:defRPr/>
            </a:pPr>
            <a:endParaRPr lang="en-US" sz="1050" dirty="0">
              <a:solidFill>
                <a:schemeClr val="bg1">
                  <a:lumMod val="50000"/>
                </a:schemeClr>
              </a:solidFill>
              <a:latin typeface="Arial" charset="0"/>
              <a:cs typeface="Arial" charset="0"/>
            </a:endParaRPr>
          </a:p>
          <a:p>
            <a:pPr eaLnBrk="1" hangingPunct="1">
              <a:defRPr/>
            </a:pPr>
            <a:r>
              <a:rPr lang="en-US" sz="1050" dirty="0">
                <a:solidFill>
                  <a:schemeClr val="bg1">
                    <a:lumMod val="50000"/>
                  </a:schemeClr>
                </a:solidFill>
                <a:latin typeface="Arial" charset="0"/>
                <a:cs typeface="Arial" charset="0"/>
              </a:rPr>
              <a:t>The solution below is set just to maximize profit.  </a:t>
            </a:r>
          </a:p>
          <a:p>
            <a:pPr eaLnBrk="1" hangingPunct="1">
              <a:defRPr/>
            </a:pPr>
            <a:endParaRPr lang="en-US" sz="1050" dirty="0">
              <a:solidFill>
                <a:schemeClr val="bg1">
                  <a:lumMod val="50000"/>
                </a:schemeClr>
              </a:solidFill>
              <a:latin typeface="Arial" charset="0"/>
              <a:cs typeface="Arial" charset="0"/>
            </a:endParaRPr>
          </a:p>
          <a:p>
            <a:pPr eaLnBrk="1" hangingPunct="1">
              <a:defRPr/>
            </a:pPr>
            <a:r>
              <a:rPr lang="en-US" sz="1050" dirty="0">
                <a:solidFill>
                  <a:schemeClr val="bg1">
                    <a:lumMod val="50000"/>
                  </a:schemeClr>
                </a:solidFill>
                <a:latin typeface="Arial" charset="0"/>
                <a:cs typeface="Arial" charset="0"/>
              </a:rPr>
              <a:t>However, you can see that product families are not laid out next to each other or in neat configurations.</a:t>
            </a:r>
          </a:p>
          <a:p>
            <a:pPr eaLnBrk="1" hangingPunct="1">
              <a:defRPr/>
            </a:pPr>
            <a:endParaRPr lang="en-US" sz="1050" dirty="0">
              <a:solidFill>
                <a:schemeClr val="bg1">
                  <a:lumMod val="50000"/>
                </a:schemeClr>
              </a:solidFill>
              <a:latin typeface="Arial" charset="0"/>
              <a:cs typeface="Arial" charset="0"/>
            </a:endParaRPr>
          </a:p>
          <a:p>
            <a:pPr eaLnBrk="1" hangingPunct="1">
              <a:defRPr/>
            </a:pPr>
            <a:r>
              <a:rPr lang="en-US" sz="1050" dirty="0">
                <a:solidFill>
                  <a:schemeClr val="bg1">
                    <a:lumMod val="50000"/>
                  </a:schemeClr>
                </a:solidFill>
                <a:latin typeface="Arial" charset="0"/>
                <a:cs typeface="Arial" charset="0"/>
              </a:rPr>
              <a:t>There is a hidden assumption:  to sell products, consumers have to find them</a:t>
            </a:r>
          </a:p>
        </p:txBody>
      </p:sp>
      <p:sp>
        <p:nvSpPr>
          <p:cNvPr id="2302981" name="Text Box 7"/>
          <p:cNvSpPr txBox="1">
            <a:spLocks noChangeArrowheads="1"/>
          </p:cNvSpPr>
          <p:nvPr/>
        </p:nvSpPr>
        <p:spPr bwMode="auto">
          <a:xfrm>
            <a:off x="1018613" y="1821656"/>
            <a:ext cx="1996059" cy="253916"/>
          </a:xfrm>
          <a:prstGeom prst="rect">
            <a:avLst/>
          </a:prstGeom>
          <a:solidFill>
            <a:schemeClr val="bg1"/>
          </a:solidFill>
          <a:ln w="9525">
            <a:solidFill>
              <a:schemeClr val="tx1"/>
            </a:solidFill>
            <a:miter lim="800000"/>
            <a:headEnd/>
            <a:tailEnd/>
          </a:ln>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1" hangingPunct="1"/>
            <a:r>
              <a:rPr lang="en-US" sz="1050" dirty="0">
                <a:solidFill>
                  <a:schemeClr val="bg1">
                    <a:lumMod val="50000"/>
                  </a:schemeClr>
                </a:solidFill>
                <a:cs typeface="Arial" pitchFamily="34" charset="0"/>
              </a:rPr>
              <a:t>Solution Considering all Goals</a:t>
            </a:r>
          </a:p>
        </p:txBody>
      </p:sp>
      <p:sp>
        <p:nvSpPr>
          <p:cNvPr id="2302982" name="Text Box 8"/>
          <p:cNvSpPr txBox="1">
            <a:spLocks noChangeArrowheads="1"/>
          </p:cNvSpPr>
          <p:nvPr/>
        </p:nvSpPr>
        <p:spPr bwMode="auto">
          <a:xfrm>
            <a:off x="2675962" y="4514850"/>
            <a:ext cx="1826141" cy="253916"/>
          </a:xfrm>
          <a:prstGeom prst="rect">
            <a:avLst/>
          </a:prstGeom>
          <a:solidFill>
            <a:schemeClr val="bg1"/>
          </a:solidFill>
          <a:ln w="9525">
            <a:solidFill>
              <a:schemeClr val="tx1"/>
            </a:solidFill>
            <a:miter lim="800000"/>
            <a:headEnd/>
            <a:tailEnd/>
          </a:ln>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1" hangingPunct="1"/>
            <a:r>
              <a:rPr lang="en-US" sz="1050">
                <a:solidFill>
                  <a:schemeClr val="bg1">
                    <a:lumMod val="50000"/>
                  </a:schemeClr>
                </a:solidFill>
                <a:cs typeface="Arial" pitchFamily="34" charset="0"/>
              </a:rPr>
              <a:t>Solution To Maximize Profit</a:t>
            </a:r>
          </a:p>
        </p:txBody>
      </p:sp>
      <p:sp>
        <p:nvSpPr>
          <p:cNvPr id="8" name="Title 1"/>
          <p:cNvSpPr txBox="1">
            <a:spLocks/>
          </p:cNvSpPr>
          <p:nvPr/>
        </p:nvSpPr>
        <p:spPr bwMode="auto">
          <a:xfrm>
            <a:off x="1279922" y="139726"/>
            <a:ext cx="6515100" cy="479822"/>
          </a:xfrm>
          <a:prstGeom prst="rect">
            <a:avLst/>
          </a:prstGeom>
          <a:noFill/>
          <a:ln w="9525">
            <a:noFill/>
            <a:miter lim="800000"/>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nSpc>
                <a:spcPct val="90000"/>
              </a:lnSpc>
            </a:pPr>
            <a:r>
              <a:rPr lang="en-US" sz="2400" b="1" dirty="0">
                <a:solidFill>
                  <a:schemeClr val="bg1">
                    <a:lumMod val="50000"/>
                  </a:schemeClr>
                </a:solidFill>
                <a:latin typeface="Helvetica Neue"/>
                <a:ea typeface="Helvetica Neue"/>
                <a:cs typeface="Helvetica Neue"/>
              </a:rPr>
              <a:t>Importance of Detailed Constraints and Multiple Objectives</a:t>
            </a:r>
          </a:p>
        </p:txBody>
      </p:sp>
      <p:sp>
        <p:nvSpPr>
          <p:cNvPr id="10" name="Text Box 9"/>
          <p:cNvSpPr txBox="1">
            <a:spLocks noChangeArrowheads="1"/>
          </p:cNvSpPr>
          <p:nvPr/>
        </p:nvSpPr>
        <p:spPr bwMode="auto">
          <a:xfrm>
            <a:off x="7193865" y="4561017"/>
            <a:ext cx="6832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750" dirty="0"/>
              <a:t>Source:  IBM</a:t>
            </a:r>
          </a:p>
        </p:txBody>
      </p:sp>
    </p:spTree>
    <p:extLst>
      <p:ext uri="{BB962C8B-B14F-4D97-AF65-F5344CB8AC3E}">
        <p14:creationId xmlns:p14="http://schemas.microsoft.com/office/powerpoint/2010/main" val="255676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3B868-6DBA-A190-49DF-34FEB0A7F200}"/>
              </a:ext>
            </a:extLst>
          </p:cNvPr>
          <p:cNvSpPr>
            <a:spLocks noGrp="1"/>
          </p:cNvSpPr>
          <p:nvPr>
            <p:ph type="title"/>
          </p:nvPr>
        </p:nvSpPr>
        <p:spPr/>
        <p:txBody>
          <a:bodyPr>
            <a:normAutofit/>
          </a:bodyPr>
          <a:lstStyle/>
          <a:p>
            <a:r>
              <a:rPr lang="en-US" dirty="0"/>
              <a:t>End of Section</a:t>
            </a:r>
            <a:br>
              <a:rPr lang="en-US" dirty="0"/>
            </a:br>
            <a:r>
              <a:rPr lang="en-US" dirty="0"/>
              <a:t>	</a:t>
            </a:r>
          </a:p>
        </p:txBody>
      </p:sp>
    </p:spTree>
    <p:extLst>
      <p:ext uri="{BB962C8B-B14F-4D97-AF65-F5344CB8AC3E}">
        <p14:creationId xmlns:p14="http://schemas.microsoft.com/office/powerpoint/2010/main" val="236337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2319" y="97268"/>
            <a:ext cx="7200900" cy="387254"/>
          </a:xfrm>
        </p:spPr>
        <p:txBody>
          <a:bodyPr/>
          <a:lstStyle/>
          <a:p>
            <a:r>
              <a:rPr lang="en-US" sz="2100" dirty="0">
                <a:solidFill>
                  <a:schemeClr val="bg1">
                    <a:lumMod val="50000"/>
                  </a:schemeClr>
                </a:solidFill>
              </a:rPr>
              <a:t>What is Optimization? Why Important?</a:t>
            </a:r>
          </a:p>
        </p:txBody>
      </p:sp>
      <p:sp>
        <p:nvSpPr>
          <p:cNvPr id="11" name="Text Placeholder 10"/>
          <p:cNvSpPr>
            <a:spLocks noGrp="1"/>
          </p:cNvSpPr>
          <p:nvPr>
            <p:ph type="body" sz="quarter" idx="12"/>
          </p:nvPr>
        </p:nvSpPr>
        <p:spPr/>
        <p:txBody>
          <a:bodyPr/>
          <a:lstStyle/>
          <a:p>
            <a:r>
              <a:rPr lang="en-US"/>
              <a:t> </a:t>
            </a:r>
            <a:endParaRPr lang="en-US" dirty="0"/>
          </a:p>
        </p:txBody>
      </p:sp>
      <p:pic>
        <p:nvPicPr>
          <p:cNvPr id="6" name="Picture 5">
            <a:hlinkClick r:id="rId2"/>
            <a:extLst>
              <a:ext uri="{FF2B5EF4-FFF2-40B4-BE49-F238E27FC236}">
                <a16:creationId xmlns:a16="http://schemas.microsoft.com/office/drawing/2014/main" id="{F55D5B36-B2FB-A0DB-116D-8C148BBA7FEB}"/>
              </a:ext>
            </a:extLst>
          </p:cNvPr>
          <p:cNvPicPr>
            <a:picLocks noChangeAspect="1"/>
          </p:cNvPicPr>
          <p:nvPr/>
        </p:nvPicPr>
        <p:blipFill>
          <a:blip r:embed="rId3"/>
          <a:stretch>
            <a:fillRect/>
          </a:stretch>
        </p:blipFill>
        <p:spPr>
          <a:xfrm>
            <a:off x="228599" y="1257299"/>
            <a:ext cx="4886508" cy="2427195"/>
          </a:xfrm>
          <a:prstGeom prst="rect">
            <a:avLst/>
          </a:prstGeom>
        </p:spPr>
      </p:pic>
      <p:sp>
        <p:nvSpPr>
          <p:cNvPr id="10" name="TextBox 9">
            <a:extLst>
              <a:ext uri="{FF2B5EF4-FFF2-40B4-BE49-F238E27FC236}">
                <a16:creationId xmlns:a16="http://schemas.microsoft.com/office/drawing/2014/main" id="{30D3D63D-0186-B0A5-4E64-B70F47DB9B29}"/>
              </a:ext>
            </a:extLst>
          </p:cNvPr>
          <p:cNvSpPr txBox="1"/>
          <p:nvPr/>
        </p:nvSpPr>
        <p:spPr>
          <a:xfrm>
            <a:off x="5503436" y="736865"/>
            <a:ext cx="3350088" cy="646331"/>
          </a:xfrm>
          <a:prstGeom prst="rect">
            <a:avLst/>
          </a:prstGeom>
          <a:noFill/>
        </p:spPr>
        <p:txBody>
          <a:bodyPr wrap="square" rtlCol="0">
            <a:spAutoFit/>
          </a:bodyPr>
          <a:lstStyle/>
          <a:p>
            <a:r>
              <a:rPr lang="en-US" b="1" dirty="0">
                <a:solidFill>
                  <a:schemeClr val="bg1">
                    <a:lumMod val="50000"/>
                  </a:schemeClr>
                </a:solidFill>
              </a:rPr>
              <a:t>What did you take away from the first two minutes of the video?</a:t>
            </a:r>
          </a:p>
        </p:txBody>
      </p:sp>
      <p:sp>
        <p:nvSpPr>
          <p:cNvPr id="13" name="TextBox 12">
            <a:extLst>
              <a:ext uri="{FF2B5EF4-FFF2-40B4-BE49-F238E27FC236}">
                <a16:creationId xmlns:a16="http://schemas.microsoft.com/office/drawing/2014/main" id="{97F461E9-F278-A1C1-B5CE-AB5F5F59B570}"/>
              </a:ext>
            </a:extLst>
          </p:cNvPr>
          <p:cNvSpPr txBox="1"/>
          <p:nvPr/>
        </p:nvSpPr>
        <p:spPr>
          <a:xfrm>
            <a:off x="5364214" y="1420815"/>
            <a:ext cx="3551187"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50000"/>
                  </a:schemeClr>
                </a:solidFill>
              </a:rPr>
              <a:t>Make better decisions / come up with better solutions</a:t>
            </a:r>
          </a:p>
          <a:p>
            <a:pPr marL="285750" indent="-285750">
              <a:buFont typeface="Arial" panose="020B0604020202020204" pitchFamily="34" charset="0"/>
              <a:buChar char="•"/>
            </a:pPr>
            <a:r>
              <a:rPr lang="en-US" sz="1600" dirty="0">
                <a:solidFill>
                  <a:schemeClr val="bg1">
                    <a:lumMod val="50000"/>
                  </a:schemeClr>
                </a:solidFill>
              </a:rPr>
              <a:t>Everyone has these problems (whether they know it or not)</a:t>
            </a:r>
          </a:p>
          <a:p>
            <a:pPr marL="285750" indent="-285750">
              <a:buFont typeface="Arial" panose="020B0604020202020204" pitchFamily="34" charset="0"/>
              <a:buChar char="•"/>
            </a:pPr>
            <a:r>
              <a:rPr lang="en-US" sz="1600" dirty="0">
                <a:solidFill>
                  <a:schemeClr val="bg1">
                    <a:lumMod val="50000"/>
                  </a:schemeClr>
                </a:solidFill>
              </a:rPr>
              <a:t>Helps manage scarce resources</a:t>
            </a:r>
          </a:p>
          <a:p>
            <a:pPr marL="285750" indent="-285750">
              <a:buFont typeface="Arial" panose="020B0604020202020204" pitchFamily="34" charset="0"/>
              <a:buChar char="•"/>
            </a:pPr>
            <a:r>
              <a:rPr lang="en-US" sz="1600" dirty="0">
                <a:solidFill>
                  <a:schemeClr val="bg1">
                    <a:lumMod val="50000"/>
                  </a:schemeClr>
                </a:solidFill>
              </a:rPr>
              <a:t>Schedules people, facilities, combinations (like surgeries), designs products and processes</a:t>
            </a:r>
          </a:p>
          <a:p>
            <a:pPr marL="285750" indent="-285750">
              <a:buFont typeface="Arial" panose="020B0604020202020204" pitchFamily="34" charset="0"/>
              <a:buChar char="•"/>
            </a:pPr>
            <a:r>
              <a:rPr lang="en-US" sz="1600" dirty="0">
                <a:solidFill>
                  <a:schemeClr val="bg1">
                    <a:lumMod val="50000"/>
                  </a:schemeClr>
                </a:solidFill>
              </a:rPr>
              <a:t>Has multiple objectives</a:t>
            </a:r>
          </a:p>
          <a:p>
            <a:pPr marL="285750" indent="-285750">
              <a:buFont typeface="Arial" panose="020B0604020202020204" pitchFamily="34" charset="0"/>
              <a:buChar char="•"/>
            </a:pPr>
            <a:r>
              <a:rPr lang="en-US" sz="1600" dirty="0">
                <a:solidFill>
                  <a:schemeClr val="bg1">
                    <a:lumMod val="50000"/>
                  </a:schemeClr>
                </a:solidFill>
              </a:rPr>
              <a:t>Would like to see industry uptake (this is what we want you to do!  Use this!)</a:t>
            </a:r>
          </a:p>
        </p:txBody>
      </p:sp>
      <p:sp>
        <p:nvSpPr>
          <p:cNvPr id="15" name="TextBox 14">
            <a:extLst>
              <a:ext uri="{FF2B5EF4-FFF2-40B4-BE49-F238E27FC236}">
                <a16:creationId xmlns:a16="http://schemas.microsoft.com/office/drawing/2014/main" id="{CEECB182-1AC1-AA83-7215-DBAE89518D9C}"/>
              </a:ext>
            </a:extLst>
          </p:cNvPr>
          <p:cNvSpPr txBox="1"/>
          <p:nvPr/>
        </p:nvSpPr>
        <p:spPr>
          <a:xfrm>
            <a:off x="228599" y="3756218"/>
            <a:ext cx="3350088" cy="369332"/>
          </a:xfrm>
          <a:prstGeom prst="rect">
            <a:avLst/>
          </a:prstGeom>
          <a:noFill/>
        </p:spPr>
        <p:txBody>
          <a:bodyPr wrap="square" rtlCol="0">
            <a:spAutoFit/>
          </a:bodyPr>
          <a:lstStyle/>
          <a:p>
            <a:r>
              <a:rPr lang="en-US" b="1" dirty="0">
                <a:solidFill>
                  <a:schemeClr val="bg1">
                    <a:lumMod val="50000"/>
                  </a:schemeClr>
                </a:solidFill>
              </a:rPr>
              <a:t>Anyone watch the last minute?</a:t>
            </a:r>
          </a:p>
        </p:txBody>
      </p:sp>
      <p:sp>
        <p:nvSpPr>
          <p:cNvPr id="16" name="TextBox 15">
            <a:extLst>
              <a:ext uri="{FF2B5EF4-FFF2-40B4-BE49-F238E27FC236}">
                <a16:creationId xmlns:a16="http://schemas.microsoft.com/office/drawing/2014/main" id="{614ED70A-DABF-AFE9-7E1E-A8562543994B}"/>
              </a:ext>
            </a:extLst>
          </p:cNvPr>
          <p:cNvSpPr txBox="1"/>
          <p:nvPr/>
        </p:nvSpPr>
        <p:spPr>
          <a:xfrm>
            <a:off x="132021" y="4046922"/>
            <a:ext cx="527483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lumMod val="50000"/>
                  </a:schemeClr>
                </a:solidFill>
              </a:rPr>
              <a:t>My take-away:  it can be hard!  </a:t>
            </a:r>
          </a:p>
          <a:p>
            <a:pPr marL="285750" indent="-285750">
              <a:buFont typeface="Arial" panose="020B0604020202020204" pitchFamily="34" charset="0"/>
              <a:buChar char="•"/>
            </a:pPr>
            <a:r>
              <a:rPr lang="en-US" sz="1200" dirty="0">
                <a:solidFill>
                  <a:schemeClr val="bg1">
                    <a:lumMod val="50000"/>
                  </a:schemeClr>
                </a:solidFill>
              </a:rPr>
              <a:t>My take-away for you:  we want you to spot the problems, solve the easier ones and know how to figure out the more complex</a:t>
            </a:r>
          </a:p>
        </p:txBody>
      </p:sp>
    </p:spTree>
    <p:extLst>
      <p:ext uri="{BB962C8B-B14F-4D97-AF65-F5344CB8AC3E}">
        <p14:creationId xmlns:p14="http://schemas.microsoft.com/office/powerpoint/2010/main" val="280412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100" dirty="0">
                <a:solidFill>
                  <a:schemeClr val="bg1">
                    <a:lumMod val="50000"/>
                  </a:schemeClr>
                </a:solidFill>
              </a:rPr>
              <a:t>What is Optimization?</a:t>
            </a:r>
          </a:p>
        </p:txBody>
      </p:sp>
      <p:sp>
        <p:nvSpPr>
          <p:cNvPr id="11" name="Text Placeholder 10"/>
          <p:cNvSpPr>
            <a:spLocks noGrp="1"/>
          </p:cNvSpPr>
          <p:nvPr>
            <p:ph type="body" sz="quarter" idx="12"/>
          </p:nvPr>
        </p:nvSpPr>
        <p:spPr/>
        <p:txBody>
          <a:bodyPr/>
          <a:lstStyle/>
          <a:p>
            <a:r>
              <a:rPr lang="en-US"/>
              <a:t> </a:t>
            </a:r>
            <a:endParaRPr lang="en-US" dirty="0"/>
          </a:p>
        </p:txBody>
      </p:sp>
      <p:sp>
        <p:nvSpPr>
          <p:cNvPr id="27" name="Title 2"/>
          <p:cNvSpPr txBox="1">
            <a:spLocks/>
          </p:cNvSpPr>
          <p:nvPr/>
        </p:nvSpPr>
        <p:spPr>
          <a:xfrm>
            <a:off x="1378277" y="621926"/>
            <a:ext cx="5915025" cy="403716"/>
          </a:xfrm>
          <a:prstGeom prst="rect">
            <a:avLst/>
          </a:prstGeom>
        </p:spPr>
        <p:txBody>
          <a:bodyPr anchor="ctr">
            <a:normAutofit/>
          </a:bodyPr>
          <a:lstStyle>
            <a:lvl1pPr algn="l" defTabSz="914400" rtl="0" eaLnBrk="1" latinLnBrk="0" hangingPunct="1">
              <a:lnSpc>
                <a:spcPct val="90000"/>
              </a:lnSpc>
              <a:spcBef>
                <a:spcPct val="0"/>
              </a:spcBef>
              <a:buNone/>
              <a:defRPr sz="2400" b="1" kern="1200">
                <a:solidFill>
                  <a:schemeClr val="accent1"/>
                </a:solidFill>
                <a:latin typeface="Tahoma" charset="0"/>
                <a:ea typeface="Tahoma" charset="0"/>
                <a:cs typeface="Tahoma" charset="0"/>
              </a:defRPr>
            </a:lvl1pPr>
          </a:lstStyle>
          <a:p>
            <a:r>
              <a:rPr lang="en-US" sz="1575" dirty="0">
                <a:solidFill>
                  <a:srgbClr val="00B050"/>
                </a:solidFill>
              </a:rPr>
              <a:t>Slick Oil Co – Distribution Problem</a:t>
            </a:r>
          </a:p>
        </p:txBody>
      </p:sp>
      <p:sp>
        <p:nvSpPr>
          <p:cNvPr id="28" name="Text Placeholder 3"/>
          <p:cNvSpPr txBox="1">
            <a:spLocks/>
          </p:cNvSpPr>
          <p:nvPr/>
        </p:nvSpPr>
        <p:spPr>
          <a:xfrm>
            <a:off x="948017" y="1032366"/>
            <a:ext cx="7698441" cy="2183619"/>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endParaRPr lang="en-US" sz="1350" dirty="0">
              <a:solidFill>
                <a:schemeClr val="bg1">
                  <a:lumMod val="50000"/>
                </a:schemeClr>
              </a:solidFill>
            </a:endParaRPr>
          </a:p>
          <a:p>
            <a:pPr>
              <a:buFont typeface="Wingdings" panose="05000000000000000000" pitchFamily="2" charset="2"/>
              <a:buChar char="§"/>
            </a:pPr>
            <a:r>
              <a:rPr lang="en-US" sz="1350" dirty="0">
                <a:solidFill>
                  <a:schemeClr val="bg1">
                    <a:lumMod val="50000"/>
                  </a:schemeClr>
                </a:solidFill>
              </a:rPr>
              <a:t>Slick recently signed on a new large customer</a:t>
            </a:r>
          </a:p>
          <a:p>
            <a:pPr lvl="1">
              <a:buFont typeface="Wingdings" panose="05000000000000000000" pitchFamily="2" charset="2"/>
              <a:buChar char="§"/>
            </a:pPr>
            <a:r>
              <a:rPr lang="en-US" sz="1350" dirty="0">
                <a:solidFill>
                  <a:schemeClr val="bg1">
                    <a:lumMod val="50000"/>
                  </a:schemeClr>
                </a:solidFill>
              </a:rPr>
              <a:t>The customer has committed to purchasing 100,000 barrels of oil over the next year</a:t>
            </a:r>
          </a:p>
          <a:p>
            <a:pPr>
              <a:buFont typeface="Wingdings" panose="05000000000000000000" pitchFamily="2" charset="2"/>
              <a:buChar char="§"/>
            </a:pPr>
            <a:endParaRPr lang="en-US" sz="675" dirty="0">
              <a:solidFill>
                <a:schemeClr val="bg1">
                  <a:lumMod val="50000"/>
                </a:schemeClr>
              </a:solidFill>
            </a:endParaRPr>
          </a:p>
          <a:p>
            <a:pPr>
              <a:buFont typeface="Wingdings" panose="05000000000000000000" pitchFamily="2" charset="2"/>
              <a:buChar char="§"/>
            </a:pPr>
            <a:r>
              <a:rPr lang="en-US" sz="1350" dirty="0">
                <a:solidFill>
                  <a:schemeClr val="bg1">
                    <a:lumMod val="50000"/>
                  </a:schemeClr>
                </a:solidFill>
              </a:rPr>
              <a:t>After celebrating the deal, Slick now needs to choose which </a:t>
            </a:r>
            <a:r>
              <a:rPr lang="en-US" sz="1350" b="1" dirty="0">
                <a:solidFill>
                  <a:schemeClr val="bg1">
                    <a:lumMod val="50000"/>
                  </a:schemeClr>
                </a:solidFill>
              </a:rPr>
              <a:t>wells</a:t>
            </a:r>
            <a:r>
              <a:rPr lang="en-US" sz="1350" dirty="0">
                <a:solidFill>
                  <a:schemeClr val="bg1">
                    <a:lumMod val="50000"/>
                  </a:schemeClr>
                </a:solidFill>
              </a:rPr>
              <a:t> and </a:t>
            </a:r>
            <a:r>
              <a:rPr lang="en-US" sz="1350" b="1" dirty="0">
                <a:solidFill>
                  <a:schemeClr val="bg1">
                    <a:lumMod val="50000"/>
                  </a:schemeClr>
                </a:solidFill>
              </a:rPr>
              <a:t>refineries</a:t>
            </a:r>
            <a:r>
              <a:rPr lang="en-US" sz="1350" dirty="0">
                <a:solidFill>
                  <a:schemeClr val="bg1">
                    <a:lumMod val="50000"/>
                  </a:schemeClr>
                </a:solidFill>
              </a:rPr>
              <a:t> they will use to satisfy this new customer’s demand</a:t>
            </a:r>
          </a:p>
          <a:p>
            <a:pPr>
              <a:buFont typeface="Wingdings" panose="05000000000000000000" pitchFamily="2" charset="2"/>
              <a:buChar char="§"/>
            </a:pPr>
            <a:endParaRPr lang="en-US" sz="675" dirty="0">
              <a:solidFill>
                <a:schemeClr val="bg1">
                  <a:lumMod val="50000"/>
                </a:schemeClr>
              </a:solidFill>
            </a:endParaRPr>
          </a:p>
          <a:p>
            <a:pPr>
              <a:buFont typeface="Wingdings" panose="05000000000000000000" pitchFamily="2" charset="2"/>
              <a:buChar char="§"/>
            </a:pPr>
            <a:r>
              <a:rPr lang="en-US" sz="1350" dirty="0">
                <a:solidFill>
                  <a:schemeClr val="bg1">
                    <a:lumMod val="50000"/>
                  </a:schemeClr>
                </a:solidFill>
              </a:rPr>
              <a:t>All their potential wells and refineries are already built and ready to be used so no fixed cost will apply (we assume this is sunk)</a:t>
            </a:r>
          </a:p>
          <a:p>
            <a:pPr>
              <a:buFont typeface="Wingdings" panose="05000000000000000000" pitchFamily="2" charset="2"/>
              <a:buChar char="§"/>
            </a:pPr>
            <a:endParaRPr lang="en-US" sz="675" dirty="0">
              <a:solidFill>
                <a:schemeClr val="bg1">
                  <a:lumMod val="50000"/>
                </a:schemeClr>
              </a:solidFill>
            </a:endParaRPr>
          </a:p>
          <a:p>
            <a:pPr>
              <a:buFont typeface="Wingdings" panose="05000000000000000000" pitchFamily="2" charset="2"/>
              <a:buChar char="§"/>
            </a:pPr>
            <a:r>
              <a:rPr lang="en-US" sz="1350" dirty="0">
                <a:solidFill>
                  <a:schemeClr val="bg1">
                    <a:lumMod val="50000"/>
                  </a:schemeClr>
                </a:solidFill>
              </a:rPr>
              <a:t>Each well and refinery has its own </a:t>
            </a:r>
            <a:r>
              <a:rPr lang="en-US" sz="1350" b="1" dirty="0">
                <a:solidFill>
                  <a:schemeClr val="bg1">
                    <a:lumMod val="50000"/>
                  </a:schemeClr>
                </a:solidFill>
              </a:rPr>
              <a:t>cost</a:t>
            </a:r>
            <a:r>
              <a:rPr lang="en-US" sz="1350" dirty="0">
                <a:solidFill>
                  <a:schemeClr val="bg1">
                    <a:lumMod val="50000"/>
                  </a:schemeClr>
                </a:solidFill>
              </a:rPr>
              <a:t> per barrel and </a:t>
            </a:r>
            <a:r>
              <a:rPr lang="en-US" sz="1350" b="1" dirty="0">
                <a:solidFill>
                  <a:schemeClr val="bg1">
                    <a:lumMod val="50000"/>
                  </a:schemeClr>
                </a:solidFill>
              </a:rPr>
              <a:t>capacity</a:t>
            </a:r>
          </a:p>
          <a:p>
            <a:pPr>
              <a:buFont typeface="Wingdings" panose="05000000000000000000" pitchFamily="2" charset="2"/>
              <a:buChar char="§"/>
            </a:pPr>
            <a:endParaRPr lang="en-US" sz="675" dirty="0">
              <a:solidFill>
                <a:schemeClr val="bg1">
                  <a:lumMod val="50000"/>
                </a:schemeClr>
              </a:solidFill>
            </a:endParaRPr>
          </a:p>
          <a:p>
            <a:pPr>
              <a:buFont typeface="Wingdings" panose="05000000000000000000" pitchFamily="2" charset="2"/>
              <a:buChar char="§"/>
            </a:pPr>
            <a:r>
              <a:rPr lang="en-US" sz="1350" dirty="0">
                <a:solidFill>
                  <a:schemeClr val="bg1">
                    <a:lumMod val="50000"/>
                  </a:schemeClr>
                </a:solidFill>
              </a:rPr>
              <a:t>Not all refineries have the ability to receive oil from all wells </a:t>
            </a:r>
          </a:p>
          <a:p>
            <a:pPr lvl="1">
              <a:buFont typeface="Wingdings" panose="05000000000000000000" pitchFamily="2" charset="2"/>
              <a:buChar char="§"/>
            </a:pPr>
            <a:r>
              <a:rPr lang="en-US" sz="1350" dirty="0">
                <a:solidFill>
                  <a:schemeClr val="bg1">
                    <a:lumMod val="50000"/>
                  </a:schemeClr>
                </a:solidFill>
              </a:rPr>
              <a:t>All refineries ARE able to service this new customer location though</a:t>
            </a:r>
          </a:p>
        </p:txBody>
      </p:sp>
      <p:pic>
        <p:nvPicPr>
          <p:cNvPr id="29" name="Picture 28"/>
          <p:cNvPicPr>
            <a:picLocks noChangeAspect="1"/>
          </p:cNvPicPr>
          <p:nvPr/>
        </p:nvPicPr>
        <p:blipFill>
          <a:blip r:embed="rId2">
            <a:duotone>
              <a:schemeClr val="accent2">
                <a:shade val="45000"/>
                <a:satMod val="135000"/>
              </a:schemeClr>
              <a:prstClr val="white"/>
            </a:duotone>
          </a:blip>
          <a:stretch>
            <a:fillRect/>
          </a:stretch>
        </p:blipFill>
        <p:spPr>
          <a:xfrm>
            <a:off x="6468884" y="843374"/>
            <a:ext cx="1158621" cy="747837"/>
          </a:xfrm>
          <a:prstGeom prst="rect">
            <a:avLst/>
          </a:prstGeom>
        </p:spPr>
      </p:pic>
      <p:pic>
        <p:nvPicPr>
          <p:cNvPr id="30" name="Picture 29"/>
          <p:cNvPicPr>
            <a:picLocks noChangeAspect="1"/>
          </p:cNvPicPr>
          <p:nvPr/>
        </p:nvPicPr>
        <p:blipFill>
          <a:blip r:embed="rId3">
            <a:duotone>
              <a:schemeClr val="accent2">
                <a:shade val="45000"/>
                <a:satMod val="135000"/>
              </a:schemeClr>
              <a:prstClr val="white"/>
            </a:duotone>
          </a:blip>
          <a:stretch>
            <a:fillRect/>
          </a:stretch>
        </p:blipFill>
        <p:spPr>
          <a:xfrm>
            <a:off x="6722652" y="3215985"/>
            <a:ext cx="904853" cy="991682"/>
          </a:xfrm>
          <a:prstGeom prst="rect">
            <a:avLst/>
          </a:prstGeom>
        </p:spPr>
      </p:pic>
      <p:sp>
        <p:nvSpPr>
          <p:cNvPr id="4" name="Rectangle 3"/>
          <p:cNvSpPr/>
          <p:nvPr/>
        </p:nvSpPr>
        <p:spPr>
          <a:xfrm>
            <a:off x="1325589" y="899495"/>
            <a:ext cx="2776273" cy="300082"/>
          </a:xfrm>
          <a:prstGeom prst="rect">
            <a:avLst/>
          </a:prstGeom>
        </p:spPr>
        <p:txBody>
          <a:bodyPr wrap="none">
            <a:spAutoFit/>
          </a:bodyPr>
          <a:lstStyle/>
          <a:p>
            <a:r>
              <a:rPr lang="en-US" sz="1350" b="1" dirty="0">
                <a:solidFill>
                  <a:schemeClr val="bg1">
                    <a:lumMod val="50000"/>
                  </a:schemeClr>
                </a:solidFill>
              </a:rPr>
              <a:t>They have turned to YOU for advice!</a:t>
            </a:r>
            <a:endParaRPr lang="en-US" sz="1350" dirty="0">
              <a:solidFill>
                <a:schemeClr val="bg1">
                  <a:lumMod val="50000"/>
                </a:schemeClr>
              </a:solidFill>
            </a:endParaRPr>
          </a:p>
        </p:txBody>
      </p:sp>
    </p:spTree>
    <p:extLst>
      <p:ext uri="{BB962C8B-B14F-4D97-AF65-F5344CB8AC3E}">
        <p14:creationId xmlns:p14="http://schemas.microsoft.com/office/powerpoint/2010/main" val="118398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89275" y="145286"/>
            <a:ext cx="6365559" cy="649597"/>
          </a:xfrm>
        </p:spPr>
        <p:txBody>
          <a:bodyPr/>
          <a:lstStyle/>
          <a:p>
            <a:r>
              <a:rPr lang="en-US" sz="2100" dirty="0">
                <a:solidFill>
                  <a:schemeClr val="bg1">
                    <a:lumMod val="50000"/>
                  </a:schemeClr>
                </a:solidFill>
              </a:rPr>
              <a:t>We used to have a cool on-line version.  </a:t>
            </a:r>
          </a:p>
        </p:txBody>
      </p:sp>
      <p:sp>
        <p:nvSpPr>
          <p:cNvPr id="11" name="Text Placeholder 10"/>
          <p:cNvSpPr>
            <a:spLocks noGrp="1"/>
          </p:cNvSpPr>
          <p:nvPr>
            <p:ph type="body" sz="quarter" idx="12"/>
          </p:nvPr>
        </p:nvSpPr>
        <p:spPr/>
        <p:txBody>
          <a:bodyPr/>
          <a:lstStyle/>
          <a:p>
            <a:r>
              <a:rPr lang="en-US" dirty="0"/>
              <a:t> </a:t>
            </a:r>
          </a:p>
        </p:txBody>
      </p:sp>
      <p:pic>
        <p:nvPicPr>
          <p:cNvPr id="12" name="Picture 11"/>
          <p:cNvPicPr>
            <a:picLocks noChangeAspect="1"/>
          </p:cNvPicPr>
          <p:nvPr/>
        </p:nvPicPr>
        <p:blipFill rotWithShape="1">
          <a:blip r:embed="rId2" cstate="hqprint">
            <a:extLst>
              <a:ext uri="{28A0092B-C50C-407E-A947-70E740481C1C}">
                <a14:useLocalDpi xmlns:a14="http://schemas.microsoft.com/office/drawing/2010/main"/>
              </a:ext>
            </a:extLst>
          </a:blip>
          <a:srcRect b="10111"/>
          <a:stretch/>
        </p:blipFill>
        <p:spPr>
          <a:xfrm>
            <a:off x="1163572" y="1060033"/>
            <a:ext cx="6882635" cy="2856332"/>
          </a:xfrm>
          <a:prstGeom prst="rect">
            <a:avLst/>
          </a:prstGeom>
        </p:spPr>
      </p:pic>
      <p:sp>
        <p:nvSpPr>
          <p:cNvPr id="13" name="TextBox 12"/>
          <p:cNvSpPr txBox="1"/>
          <p:nvPr/>
        </p:nvSpPr>
        <p:spPr>
          <a:xfrm>
            <a:off x="5313739" y="3555895"/>
            <a:ext cx="1067918" cy="1015663"/>
          </a:xfrm>
          <a:prstGeom prst="rect">
            <a:avLst/>
          </a:prstGeom>
          <a:noFill/>
        </p:spPr>
        <p:txBody>
          <a:bodyPr wrap="square" rtlCol="0">
            <a:spAutoFit/>
          </a:bodyPr>
          <a:lstStyle/>
          <a:p>
            <a:pPr algn="ctr"/>
            <a:r>
              <a:rPr lang="en-US" sz="1500" i="1" dirty="0">
                <a:solidFill>
                  <a:srgbClr val="00B050"/>
                </a:solidFill>
              </a:rPr>
              <a:t>must ship 100 barrels to customer</a:t>
            </a:r>
          </a:p>
        </p:txBody>
      </p:sp>
      <p:sp>
        <p:nvSpPr>
          <p:cNvPr id="14" name="TextBox 13"/>
          <p:cNvSpPr txBox="1"/>
          <p:nvPr/>
        </p:nvSpPr>
        <p:spPr>
          <a:xfrm>
            <a:off x="2476555" y="3909016"/>
            <a:ext cx="1829678" cy="553998"/>
          </a:xfrm>
          <a:prstGeom prst="rect">
            <a:avLst/>
          </a:prstGeom>
          <a:noFill/>
        </p:spPr>
        <p:txBody>
          <a:bodyPr wrap="square" rtlCol="0">
            <a:spAutoFit/>
          </a:bodyPr>
          <a:lstStyle/>
          <a:p>
            <a:pPr algn="ctr"/>
            <a:r>
              <a:rPr lang="en-US" sz="1500" i="1" dirty="0">
                <a:solidFill>
                  <a:srgbClr val="056AAF"/>
                </a:solidFill>
              </a:rPr>
              <a:t>can only ship on designated lanes</a:t>
            </a:r>
          </a:p>
        </p:txBody>
      </p:sp>
      <p:cxnSp>
        <p:nvCxnSpPr>
          <p:cNvPr id="15" name="Straight Arrow Connector 14"/>
          <p:cNvCxnSpPr/>
          <p:nvPr/>
        </p:nvCxnSpPr>
        <p:spPr>
          <a:xfrm flipV="1">
            <a:off x="3306905" y="3575932"/>
            <a:ext cx="51920" cy="34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2699392" y="3106548"/>
            <a:ext cx="607514" cy="80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567206" y="3337654"/>
            <a:ext cx="739700" cy="57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p:cNvSpPr/>
          <p:nvPr/>
        </p:nvSpPr>
        <p:spPr>
          <a:xfrm rot="3891965">
            <a:off x="5903209" y="2274632"/>
            <a:ext cx="232699" cy="1972462"/>
          </a:xfrm>
          <a:prstGeom prst="rightBrace">
            <a:avLst>
              <a:gd name="adj1" fmla="val 8333"/>
              <a:gd name="adj2" fmla="val 47689"/>
            </a:avLst>
          </a:prstGeom>
          <a:ln>
            <a:solidFill>
              <a:srgbClr val="00B05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350"/>
          </a:p>
        </p:txBody>
      </p:sp>
      <p:sp>
        <p:nvSpPr>
          <p:cNvPr id="19" name="TextBox 18"/>
          <p:cNvSpPr txBox="1"/>
          <p:nvPr/>
        </p:nvSpPr>
        <p:spPr>
          <a:xfrm>
            <a:off x="6706930" y="3614823"/>
            <a:ext cx="1067918" cy="230832"/>
          </a:xfrm>
          <a:prstGeom prst="rect">
            <a:avLst/>
          </a:prstGeom>
          <a:noFill/>
        </p:spPr>
        <p:txBody>
          <a:bodyPr wrap="square" rtlCol="0">
            <a:spAutoFit/>
          </a:bodyPr>
          <a:lstStyle/>
          <a:p>
            <a:pPr algn="ctr"/>
            <a:r>
              <a:rPr lang="en-US" sz="900" i="1" dirty="0">
                <a:solidFill>
                  <a:srgbClr val="056AAF"/>
                </a:solidFill>
              </a:rPr>
              <a:t>Reset the Game </a:t>
            </a:r>
          </a:p>
        </p:txBody>
      </p:sp>
      <p:sp>
        <p:nvSpPr>
          <p:cNvPr id="20" name="TextBox 19"/>
          <p:cNvSpPr txBox="1"/>
          <p:nvPr/>
        </p:nvSpPr>
        <p:spPr>
          <a:xfrm>
            <a:off x="6719788" y="3281884"/>
            <a:ext cx="1067918" cy="369332"/>
          </a:xfrm>
          <a:prstGeom prst="rect">
            <a:avLst/>
          </a:prstGeom>
          <a:noFill/>
        </p:spPr>
        <p:txBody>
          <a:bodyPr wrap="square" rtlCol="0">
            <a:spAutoFit/>
          </a:bodyPr>
          <a:lstStyle/>
          <a:p>
            <a:pPr algn="ctr"/>
            <a:r>
              <a:rPr lang="en-US" sz="900" i="1" dirty="0">
                <a:solidFill>
                  <a:srgbClr val="056AAF"/>
                </a:solidFill>
              </a:rPr>
              <a:t>Zoom In/Out for best fit to Screen</a:t>
            </a:r>
          </a:p>
        </p:txBody>
      </p:sp>
      <p:pic>
        <p:nvPicPr>
          <p:cNvPr id="21" name="Picture 20"/>
          <p:cNvPicPr>
            <a:picLocks noChangeAspect="1"/>
          </p:cNvPicPr>
          <p:nvPr/>
        </p:nvPicPr>
        <p:blipFill>
          <a:blip r:embed="rId3"/>
          <a:stretch>
            <a:fillRect/>
          </a:stretch>
        </p:blipFill>
        <p:spPr>
          <a:xfrm>
            <a:off x="6428001" y="3185783"/>
            <a:ext cx="376953" cy="835852"/>
          </a:xfrm>
          <a:prstGeom prst="rect">
            <a:avLst/>
          </a:prstGeom>
        </p:spPr>
      </p:pic>
      <p:sp>
        <p:nvSpPr>
          <p:cNvPr id="22" name="Title 2"/>
          <p:cNvSpPr txBox="1">
            <a:spLocks/>
          </p:cNvSpPr>
          <p:nvPr/>
        </p:nvSpPr>
        <p:spPr>
          <a:xfrm>
            <a:off x="1348720" y="585554"/>
            <a:ext cx="5915025" cy="403716"/>
          </a:xfrm>
          <a:prstGeom prst="rect">
            <a:avLst/>
          </a:prstGeom>
        </p:spPr>
        <p:txBody>
          <a:bodyPr anchor="ctr">
            <a:normAutofit/>
          </a:bodyPr>
          <a:lstStyle>
            <a:lvl1pPr algn="l" defTabSz="914400" rtl="0" eaLnBrk="1" latinLnBrk="0" hangingPunct="1">
              <a:lnSpc>
                <a:spcPct val="90000"/>
              </a:lnSpc>
              <a:spcBef>
                <a:spcPct val="0"/>
              </a:spcBef>
              <a:buNone/>
              <a:defRPr sz="2400" b="1" kern="1200">
                <a:solidFill>
                  <a:schemeClr val="accent1"/>
                </a:solidFill>
                <a:latin typeface="Tahoma" charset="0"/>
                <a:ea typeface="Tahoma" charset="0"/>
                <a:cs typeface="Tahoma" charset="0"/>
              </a:defRPr>
            </a:lvl1pPr>
          </a:lstStyle>
          <a:p>
            <a:r>
              <a:rPr lang="en-US" sz="1575" dirty="0">
                <a:solidFill>
                  <a:srgbClr val="00B050"/>
                </a:solidFill>
              </a:rPr>
              <a:t>Slick Oil Game</a:t>
            </a:r>
          </a:p>
        </p:txBody>
      </p:sp>
    </p:spTree>
    <p:extLst>
      <p:ext uri="{BB962C8B-B14F-4D97-AF65-F5344CB8AC3E}">
        <p14:creationId xmlns:p14="http://schemas.microsoft.com/office/powerpoint/2010/main" val="4747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animBg="1"/>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p:txBody>
          <a:bodyPr/>
          <a:lstStyle/>
          <a:p>
            <a:r>
              <a:rPr lang="en-US" dirty="0"/>
              <a:t> </a:t>
            </a:r>
          </a:p>
        </p:txBody>
      </p:sp>
      <p:pic>
        <p:nvPicPr>
          <p:cNvPr id="12" name="Picture 11"/>
          <p:cNvPicPr>
            <a:picLocks noChangeAspect="1"/>
          </p:cNvPicPr>
          <p:nvPr/>
        </p:nvPicPr>
        <p:blipFill rotWithShape="1">
          <a:blip r:embed="rId2" cstate="hqprint">
            <a:extLst>
              <a:ext uri="{28A0092B-C50C-407E-A947-70E740481C1C}">
                <a14:useLocalDpi xmlns:a14="http://schemas.microsoft.com/office/drawing/2010/main"/>
              </a:ext>
            </a:extLst>
          </a:blip>
          <a:srcRect t="4097" r="40514" b="12859"/>
          <a:stretch/>
        </p:blipFill>
        <p:spPr>
          <a:xfrm>
            <a:off x="1149726" y="484522"/>
            <a:ext cx="6517862" cy="4200925"/>
          </a:xfrm>
          <a:prstGeom prst="rect">
            <a:avLst/>
          </a:prstGeom>
        </p:spPr>
      </p:pic>
      <p:sp>
        <p:nvSpPr>
          <p:cNvPr id="22" name="Title 2"/>
          <p:cNvSpPr txBox="1">
            <a:spLocks/>
          </p:cNvSpPr>
          <p:nvPr/>
        </p:nvSpPr>
        <p:spPr>
          <a:xfrm>
            <a:off x="1314450" y="166703"/>
            <a:ext cx="5915025" cy="403716"/>
          </a:xfrm>
          <a:prstGeom prst="rect">
            <a:avLst/>
          </a:prstGeom>
        </p:spPr>
        <p:txBody>
          <a:bodyPr anchor="ctr">
            <a:normAutofit/>
          </a:bodyPr>
          <a:lstStyle>
            <a:lvl1pPr algn="l" defTabSz="914400" rtl="0" eaLnBrk="1" latinLnBrk="0" hangingPunct="1">
              <a:lnSpc>
                <a:spcPct val="90000"/>
              </a:lnSpc>
              <a:spcBef>
                <a:spcPct val="0"/>
              </a:spcBef>
              <a:buNone/>
              <a:defRPr sz="2400" b="1" kern="1200">
                <a:solidFill>
                  <a:schemeClr val="accent1"/>
                </a:solidFill>
                <a:latin typeface="Tahoma" charset="0"/>
                <a:ea typeface="Tahoma" charset="0"/>
                <a:cs typeface="Tahoma" charset="0"/>
              </a:defRPr>
            </a:lvl1pPr>
          </a:lstStyle>
          <a:p>
            <a:r>
              <a:rPr lang="en-US" sz="1575" dirty="0">
                <a:solidFill>
                  <a:srgbClr val="00B050"/>
                </a:solidFill>
              </a:rPr>
              <a:t>Slick Oil Game- Zoomed In</a:t>
            </a:r>
          </a:p>
        </p:txBody>
      </p:sp>
    </p:spTree>
    <p:extLst>
      <p:ext uri="{BB962C8B-B14F-4D97-AF65-F5344CB8AC3E}">
        <p14:creationId xmlns:p14="http://schemas.microsoft.com/office/powerpoint/2010/main" val="105797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89275" y="145286"/>
            <a:ext cx="6365559" cy="649597"/>
          </a:xfrm>
        </p:spPr>
        <p:txBody>
          <a:bodyPr/>
          <a:lstStyle/>
          <a:p>
            <a:r>
              <a:rPr lang="en-US" sz="2100" dirty="0">
                <a:solidFill>
                  <a:schemeClr val="bg1">
                    <a:lumMod val="50000"/>
                  </a:schemeClr>
                </a:solidFill>
              </a:rPr>
              <a:t>For now, we’ll use an Excel Replica</a:t>
            </a:r>
          </a:p>
        </p:txBody>
      </p:sp>
      <p:sp>
        <p:nvSpPr>
          <p:cNvPr id="11" name="Text Placeholder 10"/>
          <p:cNvSpPr>
            <a:spLocks noGrp="1"/>
          </p:cNvSpPr>
          <p:nvPr>
            <p:ph type="body" sz="quarter" idx="12"/>
          </p:nvPr>
        </p:nvSpPr>
        <p:spPr/>
        <p:txBody>
          <a:bodyPr/>
          <a:lstStyle/>
          <a:p>
            <a:r>
              <a:rPr lang="en-US" dirty="0"/>
              <a:t> </a:t>
            </a:r>
          </a:p>
        </p:txBody>
      </p:sp>
      <p:pic>
        <p:nvPicPr>
          <p:cNvPr id="4" name="Picture 3">
            <a:extLst>
              <a:ext uri="{FF2B5EF4-FFF2-40B4-BE49-F238E27FC236}">
                <a16:creationId xmlns:a16="http://schemas.microsoft.com/office/drawing/2014/main" id="{0944CD03-EB0C-68EA-DCD7-DE7E452E9226}"/>
              </a:ext>
            </a:extLst>
          </p:cNvPr>
          <p:cNvPicPr>
            <a:picLocks noChangeAspect="1"/>
          </p:cNvPicPr>
          <p:nvPr/>
        </p:nvPicPr>
        <p:blipFill>
          <a:blip r:embed="rId2"/>
          <a:stretch>
            <a:fillRect/>
          </a:stretch>
        </p:blipFill>
        <p:spPr>
          <a:xfrm>
            <a:off x="1127957" y="794883"/>
            <a:ext cx="6888085" cy="4107245"/>
          </a:xfrm>
          <a:prstGeom prst="rect">
            <a:avLst/>
          </a:prstGeom>
        </p:spPr>
      </p:pic>
    </p:spTree>
    <p:extLst>
      <p:ext uri="{BB962C8B-B14F-4D97-AF65-F5344CB8AC3E}">
        <p14:creationId xmlns:p14="http://schemas.microsoft.com/office/powerpoint/2010/main" val="1932518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14898</TotalTime>
  <Words>2418</Words>
  <Application>Microsoft Office PowerPoint</Application>
  <PresentationFormat>On-screen Show (16:9)</PresentationFormat>
  <Paragraphs>432</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Helvetica Neue</vt:lpstr>
      <vt:lpstr>Helvetica Neue Light</vt:lpstr>
      <vt:lpstr>Tahoma</vt:lpstr>
      <vt:lpstr>Wingdings</vt:lpstr>
      <vt:lpstr>Office Theme</vt:lpstr>
      <vt:lpstr>Welcome to Optimization</vt:lpstr>
      <vt:lpstr>Welcome!</vt:lpstr>
      <vt:lpstr>Course Overview</vt:lpstr>
      <vt:lpstr>PowerPoint Presentation</vt:lpstr>
      <vt:lpstr>What is Optimization? Why Important?</vt:lpstr>
      <vt:lpstr>What is Optimization?</vt:lpstr>
      <vt:lpstr>We used to have a cool on-line version.  </vt:lpstr>
      <vt:lpstr>PowerPoint Presentation</vt:lpstr>
      <vt:lpstr>For now, we’ll use an Excel Replica</vt:lpstr>
      <vt:lpstr>Here’s a solution the guy on the right would like you to implement…</vt:lpstr>
      <vt:lpstr>You can do better! What is Optimization?</vt:lpstr>
      <vt:lpstr>Model Two: Another Simple Factory</vt:lpstr>
      <vt:lpstr>Cheapest Airline Ticket from Chicago to NY?</vt:lpstr>
      <vt:lpstr>What is the Shortest Path from  1 (Home) to 9 (Office)?</vt:lpstr>
      <vt:lpstr>Enumeration Can Get Hard Fast</vt:lpstr>
      <vt:lpstr>Even Matching is Hard… Residency</vt:lpstr>
      <vt:lpstr>Even Matching is Hard… Residency</vt:lpstr>
      <vt:lpstr>Even Matching is Hard… Residency</vt:lpstr>
      <vt:lpstr>How Does Optimization Compliment Prediction?</vt:lpstr>
      <vt:lpstr>How Does Optimization Compliment Prediction? Beauty Catalog</vt:lpstr>
      <vt:lpstr>Optimization to Create Customer Engagement</vt:lpstr>
      <vt:lpstr>How would you schedule  nurses at a large hospital?</vt:lpstr>
      <vt:lpstr>Why is it Difficult to Schedule Nurses at a Large Hospital?</vt:lpstr>
      <vt:lpstr>What Would be the Benefits of Good Scheduling?</vt:lpstr>
      <vt:lpstr>NBC– Selling TV Ads</vt:lpstr>
      <vt:lpstr>Kidney Donation</vt:lpstr>
      <vt:lpstr>Kidney Donation</vt:lpstr>
      <vt:lpstr>Kidney Compatibility is Only One Factor</vt:lpstr>
      <vt:lpstr>Creating Kidney Swaps</vt:lpstr>
      <vt:lpstr>Creating Kidney Swaps</vt:lpstr>
      <vt:lpstr>Creating Kidney Swaps</vt:lpstr>
      <vt:lpstr>Recent Article on Kidney Exchange</vt:lpstr>
      <vt:lpstr>Given you have an objective, what makes optimization hard?</vt:lpstr>
      <vt:lpstr>Have You Ever Wondered How Stores Decide Where to Put Items?</vt:lpstr>
      <vt:lpstr>Retailers Understand Where Shoppers Are and Where They Buy</vt:lpstr>
      <vt:lpstr>PowerPoint Presentation</vt:lpstr>
      <vt:lpstr>PowerPoint Presentation</vt:lpstr>
      <vt:lpstr>PowerPoint Presentation</vt:lpstr>
      <vt:lpstr>PowerPoint Presentation</vt:lpstr>
      <vt:lpstr>PowerPoint Presentation</vt:lpstr>
      <vt:lpstr>End of Section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Michael</cp:lastModifiedBy>
  <cp:revision>126</cp:revision>
  <dcterms:created xsi:type="dcterms:W3CDTF">2015-07-21T16:44:10Z</dcterms:created>
  <dcterms:modified xsi:type="dcterms:W3CDTF">2023-09-05T16:36:16Z</dcterms:modified>
</cp:coreProperties>
</file>